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</p:sldMasterIdLst>
  <p:notesMasterIdLst>
    <p:notesMasterId r:id="rId73"/>
  </p:notesMasterIdLst>
  <p:sldIdLst>
    <p:sldId id="297" r:id="rId2"/>
    <p:sldId id="258" r:id="rId3"/>
    <p:sldId id="259" r:id="rId4"/>
    <p:sldId id="260" r:id="rId5"/>
    <p:sldId id="264" r:id="rId6"/>
    <p:sldId id="265" r:id="rId7"/>
    <p:sldId id="295" r:id="rId8"/>
    <p:sldId id="267" r:id="rId9"/>
    <p:sldId id="270" r:id="rId10"/>
    <p:sldId id="271" r:id="rId11"/>
    <p:sldId id="268" r:id="rId12"/>
    <p:sldId id="269" r:id="rId13"/>
    <p:sldId id="272" r:id="rId14"/>
    <p:sldId id="273" r:id="rId15"/>
    <p:sldId id="275" r:id="rId16"/>
    <p:sldId id="299" r:id="rId17"/>
    <p:sldId id="325" r:id="rId18"/>
    <p:sldId id="347" r:id="rId19"/>
    <p:sldId id="324" r:id="rId20"/>
    <p:sldId id="326" r:id="rId21"/>
    <p:sldId id="301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00" r:id="rId33"/>
    <p:sldId id="346" r:id="rId34"/>
    <p:sldId id="304" r:id="rId35"/>
    <p:sldId id="337" r:id="rId36"/>
    <p:sldId id="338" r:id="rId37"/>
    <p:sldId id="340" r:id="rId38"/>
    <p:sldId id="339" r:id="rId39"/>
    <p:sldId id="341" r:id="rId40"/>
    <p:sldId id="342" r:id="rId41"/>
    <p:sldId id="343" r:id="rId42"/>
    <p:sldId id="344" r:id="rId43"/>
    <p:sldId id="303" r:id="rId44"/>
    <p:sldId id="308" r:id="rId45"/>
    <p:sldId id="323" r:id="rId46"/>
    <p:sldId id="307" r:id="rId47"/>
    <p:sldId id="302" r:id="rId48"/>
    <p:sldId id="309" r:id="rId49"/>
    <p:sldId id="313" r:id="rId50"/>
    <p:sldId id="310" r:id="rId51"/>
    <p:sldId id="311" r:id="rId52"/>
    <p:sldId id="312" r:id="rId53"/>
    <p:sldId id="314" r:id="rId54"/>
    <p:sldId id="315" r:id="rId55"/>
    <p:sldId id="316" r:id="rId56"/>
    <p:sldId id="317" r:id="rId57"/>
    <p:sldId id="280" r:id="rId58"/>
    <p:sldId id="318" r:id="rId59"/>
    <p:sldId id="305" r:id="rId60"/>
    <p:sldId id="320" r:id="rId61"/>
    <p:sldId id="321" r:id="rId62"/>
    <p:sldId id="322" r:id="rId63"/>
    <p:sldId id="306" r:id="rId64"/>
    <p:sldId id="283" r:id="rId65"/>
    <p:sldId id="284" r:id="rId66"/>
    <p:sldId id="285" r:id="rId67"/>
    <p:sldId id="290" r:id="rId68"/>
    <p:sldId id="345" r:id="rId69"/>
    <p:sldId id="292" r:id="rId70"/>
    <p:sldId id="293" r:id="rId71"/>
    <p:sldId id="298" r:id="rId7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th Tan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D9"/>
          </a:solidFill>
        </a:fill>
      </a:tcStyle>
    </a:wholeTbl>
    <a:band2H>
      <a:tcTxStyle/>
      <a:tcStyle>
        <a:tcBdr/>
        <a:fill>
          <a:solidFill>
            <a:srgbClr val="E6F4ED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AE1"/>
          </a:solidFill>
        </a:fill>
      </a:tcStyle>
    </a:wholeTbl>
    <a:band2H>
      <a:tcTxStyle/>
      <a:tcStyle>
        <a:tcBdr/>
        <a:fill>
          <a:solidFill>
            <a:srgbClr val="F7E6F1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0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98047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5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3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9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92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5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3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brea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5437189" cy="29862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2" y="3816724"/>
            <a:ext cx="5437189" cy="2265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2400"/>
            </a:lvl1pPr>
            <a:lvl2pPr marL="849085" indent="-391885">
              <a:buFontTx/>
              <a:defRPr sz="2400"/>
            </a:lvl2pPr>
            <a:lvl3pPr marL="1306285" indent="-391885">
              <a:buFontTx/>
              <a:defRPr sz="2400"/>
            </a:lvl3pPr>
            <a:lvl4pPr marL="1763485" indent="-391885">
              <a:buFontTx/>
              <a:defRPr sz="2400"/>
            </a:lvl4pPr>
            <a:lvl5pPr marL="2220685" indent="-391885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314593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62" y="2677305"/>
            <a:ext cx="3565526" cy="34155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SzTx/>
              <a:buFontTx/>
              <a:buNone/>
              <a:defRPr sz="1600"/>
            </a:lvl1pPr>
            <a:lvl2pPr marL="718457" indent="-261257">
              <a:lnSpc>
                <a:spcPct val="120000"/>
              </a:lnSpc>
              <a:buFontTx/>
              <a:defRPr sz="1600"/>
            </a:lvl2pPr>
            <a:lvl3pPr marL="1175657" indent="-261257">
              <a:lnSpc>
                <a:spcPct val="120000"/>
              </a:lnSpc>
              <a:buFontTx/>
              <a:defRPr sz="1600"/>
            </a:lvl3pPr>
            <a:lvl4pPr marL="1632857" indent="-261257">
              <a:lnSpc>
                <a:spcPct val="120000"/>
              </a:lnSpc>
              <a:buFontTx/>
              <a:defRPr sz="1600"/>
            </a:lvl4pPr>
            <a:lvl5pPr marL="2090057" indent="-261257">
              <a:lnSpc>
                <a:spcPct val="120000"/>
              </a:lnSpc>
              <a:buFontTx/>
              <a:defRPr sz="1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5208928" y="1596770"/>
            <a:ext cx="3448559" cy="34485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9091611" y="3324733"/>
            <a:ext cx="2936877" cy="29368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2747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0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50862" y="4507200"/>
            <a:ext cx="4500564" cy="1562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3054096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3054095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6083808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9137904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410" y="4508500"/>
            <a:ext cx="6221414" cy="15636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180855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543718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12024" y="1731374"/>
            <a:ext cx="5436392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4509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xfrm>
            <a:off x="550862" y="2113198"/>
            <a:ext cx="11090276" cy="3979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16483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356393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41572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139658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</a:lstStyle>
          <a:p>
            <a:r>
              <a:t>Click to EDIT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1467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8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8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7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1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3" r:id="rId19"/>
    <p:sldLayoutId id="2147483764" r:id="rId20"/>
    <p:sldLayoutId id="2147483765" r:id="rId21"/>
    <p:sldLayoutId id="2147483766" r:id="rId22"/>
    <p:sldLayoutId id="214748376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086243" y="938716"/>
            <a:ext cx="9723063" cy="4251014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 defTabSz="868680">
              <a:defRPr sz="6935">
                <a:solidFill>
                  <a:srgbClr val="F2F2F2"/>
                </a:solidFill>
              </a:defRPr>
            </a:pPr>
            <a:r>
              <a:rPr lang="en-US" sz="6000" dirty="0" smtClean="0"/>
              <a:t>Final </a:t>
            </a:r>
            <a:r>
              <a:rPr sz="6000" dirty="0" smtClean="0"/>
              <a:t>Project</a:t>
            </a:r>
            <a:r>
              <a:rPr lang="en-US" sz="3325" dirty="0" smtClean="0"/>
              <a:t/>
            </a:r>
            <a:br>
              <a:rPr lang="en-US" sz="3325" dirty="0" smtClean="0"/>
            </a:br>
            <a:r>
              <a:rPr dirty="0" smtClean="0"/>
              <a:t/>
            </a:r>
            <a:br>
              <a:rPr dirty="0" smtClean="0"/>
            </a:br>
            <a:r>
              <a:rPr lang="en-US" b="1" dirty="0" smtClean="0"/>
              <a:t>Brazil </a:t>
            </a:r>
            <a:r>
              <a:rPr lang="en-US" b="1" dirty="0" err="1" smtClean="0"/>
              <a:t>Olist</a:t>
            </a:r>
            <a:r>
              <a:rPr lang="en-US" b="1" dirty="0" smtClean="0"/>
              <a:t> Ecommerce </a:t>
            </a:r>
            <a:br>
              <a:rPr lang="en-US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35286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6"/>
          <p:cNvSpPr txBox="1">
            <a:spLocks noGrp="1"/>
          </p:cNvSpPr>
          <p:nvPr>
            <p:ph type="title"/>
          </p:nvPr>
        </p:nvSpPr>
        <p:spPr>
          <a:xfrm>
            <a:off x="721086" y="-120077"/>
            <a:ext cx="11691433" cy="1332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dirty="0"/>
              <a:t>Python Modules</a:t>
            </a:r>
          </a:p>
        </p:txBody>
      </p:sp>
      <p:sp>
        <p:nvSpPr>
          <p:cNvPr id="393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07193" y="879632"/>
            <a:ext cx="11519218" cy="1943107"/>
          </a:xfrm>
          <a:prstGeom prst="rect">
            <a:avLst/>
          </a:prstGeom>
        </p:spPr>
        <p:txBody>
          <a:bodyPr anchor="t"/>
          <a:lstStyle>
            <a:lvl1pPr marL="228600" indent="-228600">
              <a:buSzPct val="100000"/>
              <a:buFont typeface="Arial"/>
              <a:buChar char="•"/>
              <a:defRPr sz="2400"/>
            </a:lvl1pPr>
          </a:lstStyle>
          <a:p>
            <a:r>
              <a:rPr dirty="0"/>
              <a:t>These Python modules are required for the </a:t>
            </a:r>
            <a:r>
              <a:rPr lang="en-US" dirty="0" smtClean="0"/>
              <a:t>Final </a:t>
            </a:r>
            <a:r>
              <a:rPr dirty="0" smtClean="0"/>
              <a:t>Project</a:t>
            </a:r>
            <a:endParaRPr dirty="0"/>
          </a:p>
        </p:txBody>
      </p:sp>
      <p:graphicFrame>
        <p:nvGraphicFramePr>
          <p:cNvPr id="396" name="Table 10"/>
          <p:cNvGraphicFramePr/>
          <p:nvPr>
            <p:extLst>
              <p:ext uri="{D42A27DB-BD31-4B8C-83A1-F6EECF244321}">
                <p14:modId xmlns:p14="http://schemas.microsoft.com/office/powerpoint/2010/main" val="1583892013"/>
              </p:ext>
            </p:extLst>
          </p:nvPr>
        </p:nvGraphicFramePr>
        <p:xfrm>
          <a:off x="191590" y="1457763"/>
          <a:ext cx="11791404" cy="430142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431702"/>
                <a:gridCol w="1502155"/>
                <a:gridCol w="9857547"/>
              </a:tblGrid>
              <a:tr h="4499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Python Module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Usage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(1)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sz="16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numpy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working with arrays</a:t>
                      </a: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(2)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b="0" i="0" kern="1200" dirty="0" smtClean="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Calibri"/>
                        </a:rPr>
                        <a:t>pandas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working with data sets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(3)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b="0" i="0" kern="1200" dirty="0" err="1" smtClean="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Calibri"/>
                        </a:rPr>
                        <a:t>matplotlib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plotting charts for data visualization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4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sz="16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seaborn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plotting 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advanced charts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data visualization</a:t>
                      </a: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5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Tabpy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python scripts in Tableau Prep Builder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6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pyspark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</a:t>
                      </a: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pyspark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codes for </a:t>
                      </a:r>
                      <a:r>
                        <a:rPr lang="en-US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manipulation, connecting to Azure SQL DB and machine learning modelling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(7)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unicodedata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accessing to the Unicode Character Database (UCD) which defines character properties for all Unicode characters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(8)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re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regular expression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9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wordcloud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presenting visual representation of text data for sentiment analysis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69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1" name="Title 14"/>
          <p:cNvSpPr txBox="1">
            <a:spLocks noGrp="1"/>
          </p:cNvSpPr>
          <p:nvPr>
            <p:ph type="title"/>
          </p:nvPr>
        </p:nvSpPr>
        <p:spPr>
          <a:xfrm>
            <a:off x="327461" y="1637212"/>
            <a:ext cx="9621403" cy="25605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methodology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dirty="0" smtClean="0"/>
              <a:t>Process </a:t>
            </a:r>
            <a:r>
              <a:rPr dirty="0"/>
              <a:t>Flow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6"/>
          <p:cNvSpPr txBox="1">
            <a:spLocks noGrp="1"/>
          </p:cNvSpPr>
          <p:nvPr>
            <p:ph type="title"/>
          </p:nvPr>
        </p:nvSpPr>
        <p:spPr>
          <a:xfrm>
            <a:off x="277929" y="0"/>
            <a:ext cx="9867764" cy="7354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methodology </a:t>
            </a:r>
            <a:r>
              <a:rPr lang="en-US" dirty="0" smtClean="0"/>
              <a:t>and </a:t>
            </a:r>
            <a:r>
              <a:rPr dirty="0" smtClean="0"/>
              <a:t>Process </a:t>
            </a:r>
            <a:r>
              <a:rPr dirty="0"/>
              <a:t>Flow</a:t>
            </a:r>
          </a:p>
        </p:txBody>
      </p:sp>
      <p:sp>
        <p:nvSpPr>
          <p:cNvPr id="378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13211" y="629111"/>
            <a:ext cx="12078789" cy="1477938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Extract - Data </a:t>
            </a:r>
            <a:r>
              <a:rPr lang="en-US" sz="1800" dirty="0"/>
              <a:t>(csv files</a:t>
            </a:r>
            <a:r>
              <a:rPr lang="en-US" sz="1800" dirty="0" smtClean="0"/>
              <a:t>) are</a:t>
            </a:r>
            <a:r>
              <a:rPr sz="1800" dirty="0" smtClean="0"/>
              <a:t> </a:t>
            </a:r>
            <a:r>
              <a:rPr sz="1800" dirty="0"/>
              <a:t>collected </a:t>
            </a:r>
            <a:r>
              <a:rPr lang="en-US" sz="1800" dirty="0" smtClean="0"/>
              <a:t>and uploaded to blobs data container in </a:t>
            </a:r>
            <a:r>
              <a:rPr lang="en-US" sz="1800" dirty="0" err="1" smtClean="0"/>
              <a:t>Databricks</a:t>
            </a:r>
            <a:r>
              <a:rPr lang="en-US" sz="1800" dirty="0" smtClean="0"/>
              <a:t> Community on Cloud</a:t>
            </a:r>
            <a:r>
              <a:rPr sz="1800" dirty="0" smtClean="0"/>
              <a:t>.</a:t>
            </a:r>
            <a:endParaRPr sz="1800" dirty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Transform - The data </a:t>
            </a:r>
            <a:r>
              <a:rPr lang="en-US" sz="1800" dirty="0" smtClean="0"/>
              <a:t>are </a:t>
            </a:r>
            <a:r>
              <a:rPr sz="1800" dirty="0" smtClean="0"/>
              <a:t>cleaned</a:t>
            </a:r>
            <a:r>
              <a:rPr sz="1800" dirty="0"/>
              <a:t>, formatted</a:t>
            </a:r>
            <a:r>
              <a:rPr sz="1800" dirty="0" smtClean="0"/>
              <a:t>, </a:t>
            </a:r>
            <a:r>
              <a:rPr lang="en-US" sz="1800" dirty="0" smtClean="0"/>
              <a:t>transformed </a:t>
            </a:r>
            <a:r>
              <a:rPr sz="1800" dirty="0" smtClean="0"/>
              <a:t>and validated</a:t>
            </a:r>
            <a:r>
              <a:rPr lang="en-US" sz="1800" dirty="0" smtClean="0"/>
              <a:t> using Tableau Prep Builder</a:t>
            </a:r>
            <a:r>
              <a:rPr sz="1800" dirty="0" smtClean="0"/>
              <a:t>.</a:t>
            </a:r>
            <a:endParaRPr sz="1800" dirty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Load - The </a:t>
            </a:r>
            <a:r>
              <a:rPr lang="en-US" sz="1800" dirty="0" smtClean="0"/>
              <a:t>p</a:t>
            </a:r>
            <a:r>
              <a:rPr sz="1800" dirty="0" smtClean="0"/>
              <a:t>rocessed </a:t>
            </a:r>
            <a:r>
              <a:rPr sz="1800" dirty="0"/>
              <a:t>data is </a:t>
            </a:r>
            <a:r>
              <a:rPr lang="en-US" sz="1800" dirty="0" smtClean="0"/>
              <a:t>loaded </a:t>
            </a:r>
            <a:r>
              <a:rPr lang="en-US" sz="1800" dirty="0"/>
              <a:t>to blobs data container in </a:t>
            </a:r>
            <a:r>
              <a:rPr lang="en-US" sz="1800" dirty="0" err="1"/>
              <a:t>Databricks</a:t>
            </a:r>
            <a:r>
              <a:rPr lang="en-US" sz="1800" dirty="0"/>
              <a:t> Community on Cloud and </a:t>
            </a:r>
            <a:r>
              <a:rPr sz="1800" dirty="0" smtClean="0"/>
              <a:t>stored </a:t>
            </a:r>
            <a:r>
              <a:rPr lang="en-US" sz="1800" dirty="0" smtClean="0"/>
              <a:t>in</a:t>
            </a:r>
            <a:r>
              <a:rPr sz="1800" dirty="0" smtClean="0"/>
              <a:t> </a:t>
            </a:r>
            <a:r>
              <a:rPr sz="1800" dirty="0"/>
              <a:t>a target system </a:t>
            </a:r>
            <a:r>
              <a:rPr sz="1800" dirty="0" smtClean="0"/>
              <a:t>(</a:t>
            </a:r>
            <a:r>
              <a:rPr lang="en-US" sz="1800" dirty="0" smtClean="0"/>
              <a:t>Azure SQL Database</a:t>
            </a:r>
            <a:r>
              <a:rPr sz="1800" dirty="0" smtClean="0"/>
              <a:t>)</a:t>
            </a:r>
            <a:r>
              <a:rPr lang="en-US" sz="1800" dirty="0" smtClean="0"/>
              <a:t> via </a:t>
            </a:r>
            <a:r>
              <a:rPr lang="en-US" sz="1800" dirty="0" err="1" smtClean="0"/>
              <a:t>PySpark</a:t>
            </a:r>
            <a:r>
              <a:rPr lang="en-US" sz="1800" dirty="0" smtClean="0"/>
              <a:t> in </a:t>
            </a:r>
            <a:r>
              <a:rPr lang="en-US" sz="1800" dirty="0" err="1" smtClean="0"/>
              <a:t>Databricks</a:t>
            </a:r>
            <a:r>
              <a:rPr lang="en-US" sz="1800" dirty="0"/>
              <a:t>.</a:t>
            </a:r>
            <a:endParaRPr lang="en-US" sz="1800" dirty="0" smtClean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Intelligence Analysis – AI machine learning and modelling are done thru </a:t>
            </a:r>
            <a:r>
              <a:rPr lang="en-US" sz="1800" dirty="0" err="1" smtClean="0"/>
              <a:t>MLlib</a:t>
            </a:r>
            <a:r>
              <a:rPr lang="en-US" sz="1800" dirty="0" smtClean="0"/>
              <a:t> in </a:t>
            </a:r>
            <a:r>
              <a:rPr lang="en-US" sz="1800" dirty="0" err="1" smtClean="0"/>
              <a:t>PySpark</a:t>
            </a:r>
            <a:r>
              <a:rPr lang="en-US" sz="1800" dirty="0" smtClean="0"/>
              <a:t> and BI analysis are done by using </a:t>
            </a:r>
            <a:r>
              <a:rPr lang="en-US" sz="1800" dirty="0" err="1" smtClean="0"/>
              <a:t>PowerBI</a:t>
            </a:r>
            <a:r>
              <a:rPr lang="en-US" sz="1800" dirty="0" smtClean="0"/>
              <a:t>.</a:t>
            </a:r>
            <a:endParaRPr sz="1800" dirty="0"/>
          </a:p>
        </p:txBody>
      </p:sp>
      <p:sp>
        <p:nvSpPr>
          <p:cNvPr id="379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5" y="1923234"/>
            <a:ext cx="11496675" cy="485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99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1" name="Title 14"/>
          <p:cNvSpPr txBox="1">
            <a:spLocks noGrp="1"/>
          </p:cNvSpPr>
          <p:nvPr>
            <p:ph type="title"/>
          </p:nvPr>
        </p:nvSpPr>
        <p:spPr>
          <a:xfrm>
            <a:off x="529465" y="851513"/>
            <a:ext cx="9621403" cy="2986235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br>
              <a:rPr dirty="0"/>
            </a:br>
            <a:r>
              <a:rPr dirty="0"/>
              <a:t>Understanding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6"/>
          <p:cNvSpPr txBox="1">
            <a:spLocks noGrp="1"/>
          </p:cNvSpPr>
          <p:nvPr>
            <p:ph type="title"/>
          </p:nvPr>
        </p:nvSpPr>
        <p:spPr>
          <a:xfrm>
            <a:off x="246574" y="213276"/>
            <a:ext cx="11091602" cy="852131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lang="en-US" dirty="0" smtClean="0"/>
              <a:t>source </a:t>
            </a:r>
            <a:r>
              <a:rPr dirty="0" smtClean="0"/>
              <a:t>Files (</a:t>
            </a:r>
            <a:r>
              <a:rPr lang="en-US" dirty="0" err="1" smtClean="0"/>
              <a:t>Kaggle</a:t>
            </a:r>
            <a:r>
              <a:rPr dirty="0" smtClean="0"/>
              <a:t> </a:t>
            </a:r>
            <a:r>
              <a:rPr lang="en-US" dirty="0" smtClean="0"/>
              <a:t>website</a:t>
            </a:r>
            <a:r>
              <a:rPr dirty="0" smtClean="0"/>
              <a:t>)</a:t>
            </a:r>
            <a:endParaRPr dirty="0"/>
          </a:p>
        </p:txBody>
      </p:sp>
      <p:graphicFrame>
        <p:nvGraphicFramePr>
          <p:cNvPr id="406" name="Table 1"/>
          <p:cNvGraphicFramePr/>
          <p:nvPr>
            <p:extLst>
              <p:ext uri="{D42A27DB-BD31-4B8C-83A1-F6EECF244321}">
                <p14:modId xmlns:p14="http://schemas.microsoft.com/office/powerpoint/2010/main" val="504655765"/>
              </p:ext>
            </p:extLst>
          </p:nvPr>
        </p:nvGraphicFramePr>
        <p:xfrm>
          <a:off x="566058" y="1193307"/>
          <a:ext cx="10877005" cy="490748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108959"/>
                <a:gridCol w="7768046"/>
              </a:tblGrid>
              <a:tr h="4264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0" marR="0" marT="0" marB="0" horzOverflow="overflow"/>
                </a:tc>
              </a:tr>
              <a:tr h="5209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olist_customers_dataset.csv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has information about the customer and its location. </a:t>
                      </a:r>
                    </a:p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It identifies unique customers in the orders dataset and to find the orders delivery location.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5486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olist_geolocation_dataset.csv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has information Brazilian zip codes and its latitude/longitude coordinates. </a:t>
                      </a:r>
                    </a:p>
                  </a:txBody>
                  <a:tcPr marL="0" marR="0" marT="0" marB="0" horzOverflow="overflow"/>
                </a:tc>
              </a:tr>
              <a:tr h="386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olist_order_items_dataset.csv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includes data about the items purchased within each order.</a:t>
                      </a:r>
                      <a:endParaRPr sz="1600" dirty="0"/>
                    </a:p>
                  </a:txBody>
                  <a:tcPr marL="0" marR="0" marT="0" marB="0" horzOverflow="overflow"/>
                </a:tc>
              </a:tr>
              <a:tr h="4829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olist_order_payments_dataset.csv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orders payment options.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olist_order_reviews_dataset.csv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reviews made by the customers.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354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is the core dataset that contains orders information.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789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olist_products_dataset.csv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products sold by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1801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olist_sellers_dataset.csv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sellers that fulfilled orders made at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 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81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product_category_name_translation.csv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This dataset t</a:t>
                      </a:r>
                      <a:r>
                        <a:rPr lang="en-US" dirty="0" smtClean="0"/>
                        <a:t>ranslates the </a:t>
                      </a:r>
                      <a:r>
                        <a:rPr lang="en-US" dirty="0" err="1" smtClean="0"/>
                        <a:t>product_category_name</a:t>
                      </a:r>
                      <a:r>
                        <a:rPr lang="en-US" dirty="0" smtClean="0"/>
                        <a:t> to </a:t>
                      </a:r>
                      <a:r>
                        <a:rPr lang="en-US" dirty="0" err="1" smtClean="0"/>
                        <a:t>english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Entity Relationship </a:t>
            </a:r>
            <a:r>
              <a:rPr dirty="0" smtClean="0"/>
              <a:t>Diagram</a:t>
            </a:r>
            <a:endParaRPr dirty="0"/>
          </a:p>
        </p:txBody>
      </p:sp>
      <p:sp>
        <p:nvSpPr>
          <p:cNvPr id="41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1" y="574765"/>
            <a:ext cx="11101736" cy="61739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214250" y="2063932"/>
            <a:ext cx="9621403" cy="256185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(ET)L Process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smtClean="0"/>
              <a:t>Tableau prep builder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8212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931" y="1028673"/>
            <a:ext cx="11277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Tableau Prep Builder </a:t>
            </a:r>
            <a:r>
              <a:rPr lang="en-US" dirty="0" smtClean="0"/>
              <a:t>provides clear and instant panorama view </a:t>
            </a:r>
            <a:r>
              <a:rPr lang="en-US" dirty="0"/>
              <a:t>and </a:t>
            </a:r>
            <a:r>
              <a:rPr lang="en-US" dirty="0" smtClean="0"/>
              <a:t>strong </a:t>
            </a:r>
            <a:r>
              <a:rPr lang="en-US" dirty="0"/>
              <a:t>facility </a:t>
            </a:r>
            <a:r>
              <a:rPr lang="en-US" dirty="0" smtClean="0"/>
              <a:t>for extraction, transformation </a:t>
            </a:r>
            <a:r>
              <a:rPr lang="en-US" dirty="0"/>
              <a:t>and </a:t>
            </a:r>
            <a:r>
              <a:rPr lang="en-US" dirty="0" smtClean="0"/>
              <a:t>cleaning of the data in this project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 indent="0"/>
            <a:r>
              <a:rPr lang="en-US" dirty="0" smtClean="0"/>
              <a:t>                          (1) Remove whitespace</a:t>
            </a:r>
            <a:r>
              <a:rPr lang="en-US" dirty="0"/>
              <a:t>, or </a:t>
            </a:r>
            <a:r>
              <a:rPr lang="en-US" dirty="0" smtClean="0"/>
              <a:t>funny, unusual and unwanted </a:t>
            </a:r>
            <a:r>
              <a:rPr lang="en-US" dirty="0"/>
              <a:t>characters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                          (2) Replace null </a:t>
            </a:r>
            <a:r>
              <a:rPr lang="en-US" dirty="0" err="1" smtClean="0"/>
              <a:t>datetime</a:t>
            </a:r>
            <a:r>
              <a:rPr lang="en-US" dirty="0" smtClean="0"/>
              <a:t> fields with nominal </a:t>
            </a:r>
            <a:r>
              <a:rPr lang="en-US" dirty="0" err="1"/>
              <a:t>datetime</a:t>
            </a:r>
            <a:r>
              <a:rPr lang="en-US" dirty="0"/>
              <a:t> </a:t>
            </a:r>
            <a:r>
              <a:rPr lang="en-US" dirty="0" smtClean="0"/>
              <a:t>value (‘01/01/1999 01:00:00’)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                          (3) Split </a:t>
            </a:r>
            <a:r>
              <a:rPr lang="en-US" dirty="0"/>
              <a:t>or trim fields </a:t>
            </a:r>
            <a:r>
              <a:rPr lang="en-US" dirty="0" smtClean="0"/>
              <a:t>- Split </a:t>
            </a:r>
            <a:r>
              <a:rPr lang="en-US" dirty="0" err="1" smtClean="0"/>
              <a:t>datetime</a:t>
            </a:r>
            <a:r>
              <a:rPr lang="en-US" dirty="0" smtClean="0"/>
              <a:t> fields into date field and time field.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19222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34011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7030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6" y="4288626"/>
            <a:ext cx="10058400" cy="2464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7816" y="627018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Extraction and Transformation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6" y="931818"/>
            <a:ext cx="7430539" cy="29909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7816" y="3922755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64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05139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err="1" smtClean="0"/>
              <a:t>Tabpy</a:t>
            </a:r>
            <a:r>
              <a:rPr lang="en-US" dirty="0" smtClean="0"/>
              <a:t> in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TabPy</a:t>
            </a:r>
            <a:r>
              <a:rPr lang="en-US" dirty="0" smtClean="0"/>
              <a:t> </a:t>
            </a:r>
            <a:r>
              <a:rPr lang="en-US" dirty="0"/>
              <a:t>(Tableau Python Server) is an </a:t>
            </a:r>
            <a:r>
              <a:rPr lang="en-US" b="1" dirty="0"/>
              <a:t>external service</a:t>
            </a:r>
            <a:r>
              <a:rPr lang="en-US" dirty="0"/>
              <a:t> that </a:t>
            </a:r>
            <a:r>
              <a:rPr lang="en-US" dirty="0" smtClean="0"/>
              <a:t>executes</a:t>
            </a:r>
            <a:r>
              <a:rPr lang="en-US" b="1" dirty="0" smtClean="0"/>
              <a:t> </a:t>
            </a:r>
            <a:r>
              <a:rPr lang="en-US" dirty="0"/>
              <a:t>Python scripts from within Tableau.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integrates </a:t>
            </a:r>
            <a:r>
              <a:rPr lang="en-US" dirty="0"/>
              <a:t>Python’s </a:t>
            </a:r>
            <a:r>
              <a:rPr lang="en-US" dirty="0" smtClean="0"/>
              <a:t>libraries (pandas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etc.) directly into Tableau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34" y="1546366"/>
            <a:ext cx="3868608" cy="2082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65" y="1546365"/>
            <a:ext cx="2611452" cy="2082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34" y="3724022"/>
            <a:ext cx="6693683" cy="30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1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800321" y="-106379"/>
            <a:ext cx="11009154" cy="768230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00321" y="594922"/>
            <a:ext cx="9362581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Problem Statement </a:t>
            </a:r>
            <a:r>
              <a:rPr lang="en-US" sz="1600" dirty="0"/>
              <a:t>and </a:t>
            </a:r>
            <a:r>
              <a:rPr lang="en-US" sz="1600" dirty="0" smtClean="0"/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Python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Methodology and Process Flow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Data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(ET)L </a:t>
            </a:r>
            <a:r>
              <a:rPr lang="en-US" sz="1600" dirty="0" smtClean="0"/>
              <a:t>Process using Tableau </a:t>
            </a:r>
            <a:r>
              <a:rPr lang="en-US" sz="1600" dirty="0"/>
              <a:t>prep </a:t>
            </a:r>
            <a:r>
              <a:rPr lang="en-US" sz="1600" dirty="0" smtClean="0"/>
              <a:t>builder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ET(L) </a:t>
            </a:r>
            <a:r>
              <a:rPr lang="en-US" sz="1600" dirty="0" smtClean="0"/>
              <a:t>Process using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Workflows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Data </a:t>
            </a:r>
            <a:r>
              <a:rPr lang="en-US" sz="1600" dirty="0" smtClean="0"/>
              <a:t>Verification of Data loaded into Azure SQL DB </a:t>
            </a:r>
            <a:r>
              <a:rPr lang="en-US" sz="1600" dirty="0"/>
              <a:t>and </a:t>
            </a:r>
            <a:r>
              <a:rPr lang="en-US" sz="1600" dirty="0" smtClean="0"/>
              <a:t>Queried by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Artificial </a:t>
            </a:r>
            <a:r>
              <a:rPr lang="en-US" sz="1600" dirty="0" smtClean="0"/>
              <a:t>intelligence using  </a:t>
            </a:r>
            <a:r>
              <a:rPr lang="en-US" sz="1600" dirty="0" err="1" smtClean="0"/>
              <a:t>MLlib</a:t>
            </a:r>
            <a:r>
              <a:rPr lang="en-US" sz="1600" dirty="0" smtClean="0"/>
              <a:t> (Machine Learning Library)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Business </a:t>
            </a:r>
            <a:r>
              <a:rPr lang="en-US" sz="1600" dirty="0" smtClean="0"/>
              <a:t>intelligence using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Conclusion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05139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err="1" smtClean="0"/>
              <a:t>Tabpy</a:t>
            </a:r>
            <a:r>
              <a:rPr lang="en-US" dirty="0" smtClean="0"/>
              <a:t> in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48937" y="661852"/>
            <a:ext cx="11033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err="1" smtClean="0"/>
              <a:t>order_reviews</a:t>
            </a:r>
            <a:r>
              <a:rPr lang="en-US" dirty="0"/>
              <a:t> and </a:t>
            </a:r>
            <a:r>
              <a:rPr lang="en-US" dirty="0" smtClean="0"/>
              <a:t>geolocation tables, there is a mixture of </a:t>
            </a:r>
            <a:r>
              <a:rPr lang="en-US" dirty="0"/>
              <a:t>Portuguese words </a:t>
            </a:r>
            <a:r>
              <a:rPr lang="en-US" dirty="0" smtClean="0"/>
              <a:t>with/without deep accent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</a:t>
            </a:r>
            <a:r>
              <a:rPr lang="en-US" dirty="0"/>
              <a:t>scripts </a:t>
            </a:r>
            <a:r>
              <a:rPr lang="en-US" dirty="0" smtClean="0"/>
              <a:t>are integrated into Tableau</a:t>
            </a:r>
            <a:r>
              <a:rPr lang="en-US" dirty="0"/>
              <a:t> </a:t>
            </a:r>
            <a:r>
              <a:rPr lang="en-US" dirty="0" smtClean="0"/>
              <a:t>workflow to convert and </a:t>
            </a:r>
            <a:r>
              <a:rPr lang="en-US" dirty="0"/>
              <a:t>standardize (</a:t>
            </a:r>
            <a:r>
              <a:rPr lang="en-US" dirty="0" err="1" smtClean="0"/>
              <a:t>review_comment_message</a:t>
            </a:r>
            <a:r>
              <a:rPr lang="en-US" dirty="0" smtClean="0"/>
              <a:t>, </a:t>
            </a:r>
            <a:r>
              <a:rPr lang="en-US" dirty="0" err="1" smtClean="0"/>
              <a:t>geolocation_city</a:t>
            </a:r>
            <a:r>
              <a:rPr lang="en-US" dirty="0"/>
              <a:t>) fields </a:t>
            </a:r>
            <a:r>
              <a:rPr lang="en-US" dirty="0" smtClean="0"/>
              <a:t>in </a:t>
            </a:r>
            <a:r>
              <a:rPr lang="en-US" dirty="0" err="1"/>
              <a:t>order_reviews</a:t>
            </a:r>
            <a:r>
              <a:rPr lang="en-US" dirty="0"/>
              <a:t> and geolocation </a:t>
            </a:r>
            <a:r>
              <a:rPr lang="en-US" dirty="0" smtClean="0"/>
              <a:t>tables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23850" y="1889706"/>
            <a:ext cx="8634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 Portuguese words </a:t>
            </a:r>
            <a:r>
              <a:rPr lang="en-US" dirty="0"/>
              <a:t>without accent into </a:t>
            </a:r>
            <a:r>
              <a:rPr lang="en-US" dirty="0" smtClean="0"/>
              <a:t>Portuguese words with deep accent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2" y="2808528"/>
            <a:ext cx="5687862" cy="383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37" y="2808528"/>
            <a:ext cx="6214594" cy="35104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23850" y="2411671"/>
            <a:ext cx="2560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Geolocation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34611" y="2448348"/>
            <a:ext cx="2560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Order Reviews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13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9222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5" y="748938"/>
            <a:ext cx="11659961" cy="59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839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6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Geolocation Dataset -&gt; Transformation Process -&gt; </a:t>
            </a:r>
            <a:r>
              <a:rPr lang="en-US" dirty="0"/>
              <a:t>olist_geolocation_dataset_final.csv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27" y="992367"/>
            <a:ext cx="9108439" cy="5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5296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225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Order items Dataset</a:t>
            </a:r>
            <a:r>
              <a:rPr lang="en-US" dirty="0"/>
              <a:t>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olist_order_items_dataset_final.csv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36" y="992367"/>
            <a:ext cx="8419344" cy="58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23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Order reviews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olist_order_reviews_dataset_final.csv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3" y="992367"/>
            <a:ext cx="10672022" cy="56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714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48046" y="623035"/>
            <a:ext cx="11660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Product category name translation Dataset</a:t>
            </a:r>
            <a:r>
              <a:rPr lang="en-US" dirty="0"/>
              <a:t>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product_category_name_translation_final.csv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75" y="992367"/>
            <a:ext cx="8211282" cy="57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252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Sellers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olist_sellers_dataset_final.csv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11" y="992367"/>
            <a:ext cx="8464452" cy="57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8002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olist_orders_dataset_final.csv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3" y="992367"/>
            <a:ext cx="10711643" cy="57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04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Products Dataset </a:t>
            </a:r>
            <a:r>
              <a:rPr lang="en-US" dirty="0"/>
              <a:t>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olist_products_dataset_final.csv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9" y="992367"/>
            <a:ext cx="10824754" cy="56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82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olist_customers_dataset_final.csv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54" y="992367"/>
            <a:ext cx="8444849" cy="5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46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272" name="Picture Placeholder 17"/>
          <p:cNvGrpSpPr/>
          <p:nvPr/>
        </p:nvGrpSpPr>
        <p:grpSpPr>
          <a:xfrm>
            <a:off x="0" y="0"/>
            <a:ext cx="3054096" cy="3776472"/>
            <a:chOff x="0" y="0"/>
            <a:chExt cx="3054095" cy="3776471"/>
          </a:xfrm>
        </p:grpSpPr>
        <p:sp>
          <p:nvSpPr>
            <p:cNvPr id="270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1" name="image2.jpeg" descr="image2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Picture Placeholder 19"/>
          <p:cNvGrpSpPr/>
          <p:nvPr/>
        </p:nvGrpSpPr>
        <p:grpSpPr>
          <a:xfrm>
            <a:off x="3054095" y="0"/>
            <a:ext cx="3054097" cy="3776472"/>
            <a:chOff x="0" y="0"/>
            <a:chExt cx="3054095" cy="3776471"/>
          </a:xfrm>
        </p:grpSpPr>
        <p:sp>
          <p:nvSpPr>
            <p:cNvPr id="273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4" name="image3.jpeg" descr="image3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8" name="Picture Placeholder 24"/>
          <p:cNvGrpSpPr/>
          <p:nvPr/>
        </p:nvGrpSpPr>
        <p:grpSpPr>
          <a:xfrm>
            <a:off x="9137904" y="0"/>
            <a:ext cx="3054097" cy="3776472"/>
            <a:chOff x="0" y="0"/>
            <a:chExt cx="3054095" cy="3776471"/>
          </a:xfrm>
        </p:grpSpPr>
        <p:sp>
          <p:nvSpPr>
            <p:cNvPr id="276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7" name="image4.jpeg" descr="image4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2" name="Picture Placeholder 22"/>
          <p:cNvGrpSpPr/>
          <p:nvPr/>
        </p:nvGrpSpPr>
        <p:grpSpPr>
          <a:xfrm>
            <a:off x="6083808" y="0"/>
            <a:ext cx="3054097" cy="3776472"/>
            <a:chOff x="0" y="0"/>
            <a:chExt cx="3054095" cy="3776471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81" name="image5.jpeg" descr="image5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17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Payments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olist_order_payments_dataset_final.csv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38" y="992367"/>
            <a:ext cx="8530455" cy="58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171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 1"/>
          <p:cNvGraphicFramePr/>
          <p:nvPr>
            <p:extLst>
              <p:ext uri="{D42A27DB-BD31-4B8C-83A1-F6EECF244321}">
                <p14:modId xmlns:p14="http://schemas.microsoft.com/office/powerpoint/2010/main" val="4001366721"/>
              </p:ext>
            </p:extLst>
          </p:nvPr>
        </p:nvGraphicFramePr>
        <p:xfrm>
          <a:off x="435429" y="1245559"/>
          <a:ext cx="11312434" cy="490748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550419"/>
                <a:gridCol w="7762015"/>
              </a:tblGrid>
              <a:tr h="4264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0" marR="0" marT="0" marB="0" horzOverflow="overflow"/>
                </a:tc>
              </a:tr>
              <a:tr h="5209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olist_customers_dataset_final.csv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has information about the customer and its location. </a:t>
                      </a:r>
                    </a:p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It identifies unique customers in the orders dataset and to find the orders delivery location.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5486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olist_geolocation_dataset_final.csv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has information Brazilian zip codes and its latitude/longitude coordinates. </a:t>
                      </a:r>
                    </a:p>
                  </a:txBody>
                  <a:tcPr marL="0" marR="0" marT="0" marB="0" horzOverflow="overflow"/>
                </a:tc>
              </a:tr>
              <a:tr h="386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olist_order_items_dataset_final.csv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includes data about the items purchased within each order.</a:t>
                      </a:r>
                      <a:endParaRPr sz="1600" dirty="0"/>
                    </a:p>
                  </a:txBody>
                  <a:tcPr marL="0" marR="0" marT="0" marB="0" horzOverflow="overflow"/>
                </a:tc>
              </a:tr>
              <a:tr h="4829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olist_order_payments_dataset_final.csv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orders payment options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olist_order_reviews_dataset_final.csv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reviews made by the customers.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354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is the core dataset that contains orders information.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789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olist_products_dataset_final.csv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products sold by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1801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olist_sellers_dataset_final.csv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sellers that fulfilled orders made at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 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81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product_category_name_translation_final.csv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This dataset t</a:t>
                      </a:r>
                      <a:r>
                        <a:rPr lang="en-US" dirty="0" smtClean="0"/>
                        <a:t>ranslates the </a:t>
                      </a:r>
                      <a:r>
                        <a:rPr lang="en-US" dirty="0" err="1" smtClean="0"/>
                        <a:t>product_category_name</a:t>
                      </a:r>
                      <a:r>
                        <a:rPr lang="en-US" dirty="0" smtClean="0"/>
                        <a:t> to </a:t>
                      </a:r>
                      <a:r>
                        <a:rPr lang="en-US" dirty="0" err="1" smtClean="0"/>
                        <a:t>english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775063" y="623035"/>
            <a:ext cx="5503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Transformed and Cleansed Dataset (Final)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4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07125" y="1142550"/>
            <a:ext cx="11977750" cy="41311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ET(L) Process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err="1" smtClean="0"/>
              <a:t>pyspark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1305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79582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Upload the 9 final CSV files to Blob Storage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63" y="1480865"/>
            <a:ext cx="6677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51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57" y="992367"/>
            <a:ext cx="4260466" cy="2634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olist_customers_dataset_final.csv into Customers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89" y="4135891"/>
            <a:ext cx="6107294" cy="2544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5211" y="3729268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Table in Azure MS SQL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105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</a:t>
            </a:r>
            <a:r>
              <a:rPr lang="en-US" dirty="0"/>
              <a:t>olist_geolocation_dataset_final.csv</a:t>
            </a:r>
            <a:r>
              <a:rPr lang="en-US" dirty="0" smtClean="0"/>
              <a:t> into Geolocation Table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Geolocation Table in Azure MS SQL 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51" y="1029658"/>
            <a:ext cx="3970694" cy="249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03" y="4036072"/>
            <a:ext cx="4258990" cy="27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951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olist_sellers_dataset_final.csv into Sellers Table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Sellers Table in Azure MS SQL DB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53" y="1030988"/>
            <a:ext cx="4279948" cy="2566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230" y="3993720"/>
            <a:ext cx="4019959" cy="2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854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0" y="623035"/>
            <a:ext cx="12191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Run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notebook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to load product_category_name_translation_final.csv into Product Category Name Translation Table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Category Name Translation </a:t>
            </a:r>
            <a:r>
              <a:rPr lang="en-US" dirty="0" smtClean="0"/>
              <a:t>Table in Azure MS SQL 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7" y="988636"/>
            <a:ext cx="4400384" cy="2639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68" y="3997451"/>
            <a:ext cx="3408454" cy="27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015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Products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</a:t>
            </a:r>
            <a:r>
              <a:rPr lang="en-US" dirty="0"/>
              <a:t>olist_products_dataset_final.csv </a:t>
            </a:r>
            <a:r>
              <a:rPr lang="en-US" dirty="0" smtClean="0"/>
              <a:t>into Products Table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07" y="956504"/>
            <a:ext cx="4547176" cy="2707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3997451"/>
            <a:ext cx="8250712" cy="27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40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olist_orders_dataset_final.csv into Orders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4" y="992367"/>
            <a:ext cx="4290795" cy="256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4068925"/>
            <a:ext cx="10972081" cy="26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troduction"/>
          <p:cNvSpPr txBox="1">
            <a:spLocks noGrp="1"/>
          </p:cNvSpPr>
          <p:nvPr>
            <p:ph type="title" idx="4294967295"/>
          </p:nvPr>
        </p:nvSpPr>
        <p:spPr>
          <a:xfrm>
            <a:off x="430234" y="148045"/>
            <a:ext cx="11009313" cy="8112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dirty="0"/>
              <a:t>Introduction</a:t>
            </a:r>
          </a:p>
        </p:txBody>
      </p:sp>
      <p:sp>
        <p:nvSpPr>
          <p:cNvPr id="303" name="Connection Line"/>
          <p:cNvSpPr/>
          <p:nvPr/>
        </p:nvSpPr>
        <p:spPr>
          <a:xfrm>
            <a:off x="2510357" y="2712696"/>
            <a:ext cx="5270707" cy="234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extrusionOk="0">
                <a:moveTo>
                  <a:pt x="0" y="21404"/>
                </a:moveTo>
                <a:cubicBezTo>
                  <a:pt x="8241" y="21600"/>
                  <a:pt x="15441" y="14465"/>
                  <a:pt x="21600" y="0"/>
                </a:cubicBez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139337" y="1088571"/>
            <a:ext cx="11939452" cy="5571786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b="1"/>
            </a:pPr>
            <a:r>
              <a:rPr lang="en-US" dirty="0" err="1"/>
              <a:t>Olist</a:t>
            </a:r>
            <a:r>
              <a:rPr lang="en-US" dirty="0"/>
              <a:t> is the largest department store in Brazilian ecommerce marketplaces.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 err="1"/>
              <a:t>Olist</a:t>
            </a:r>
            <a:r>
              <a:rPr lang="en-US" dirty="0"/>
              <a:t> connects small businesses from all over Brazil to channels </a:t>
            </a:r>
            <a:r>
              <a:rPr lang="en-US" dirty="0" smtClean="0"/>
              <a:t>with </a:t>
            </a:r>
            <a:r>
              <a:rPr lang="en-US" dirty="0"/>
              <a:t>a single contract.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Those merchants are able to sell their products through the </a:t>
            </a:r>
            <a:r>
              <a:rPr lang="en-US" dirty="0" err="1"/>
              <a:t>Olist</a:t>
            </a:r>
            <a:r>
              <a:rPr lang="en-US" dirty="0"/>
              <a:t> Store and ship them directly to the customers using </a:t>
            </a:r>
            <a:r>
              <a:rPr lang="en-US" dirty="0" err="1"/>
              <a:t>Olist</a:t>
            </a:r>
            <a:r>
              <a:rPr lang="en-US" dirty="0"/>
              <a:t> logistics partners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After a customer purchases the product from </a:t>
            </a:r>
            <a:r>
              <a:rPr lang="en-US" dirty="0" err="1"/>
              <a:t>Olist</a:t>
            </a:r>
            <a:r>
              <a:rPr lang="en-US" dirty="0"/>
              <a:t> </a:t>
            </a:r>
            <a:r>
              <a:rPr lang="en-US" dirty="0" smtClean="0"/>
              <a:t>Store, </a:t>
            </a:r>
            <a:r>
              <a:rPr lang="en-US" dirty="0"/>
              <a:t>a seller gets notified to fulfill that order.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Once the customer receives the product, the customer gets a satisfaction survey by email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The customer can give a note for the purchase experience and write down some comments.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The dataset </a:t>
            </a:r>
            <a:r>
              <a:rPr lang="en-US" dirty="0" smtClean="0"/>
              <a:t>provided has </a:t>
            </a:r>
            <a:r>
              <a:rPr lang="en-US" dirty="0"/>
              <a:t>information of 100k orders from 2016 to 2018 made at multiple marketplaces in Brazil.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 smtClean="0"/>
              <a:t>It contain </a:t>
            </a:r>
            <a:r>
              <a:rPr lang="en-US" dirty="0"/>
              <a:t>features </a:t>
            </a:r>
            <a:r>
              <a:rPr lang="en-US" dirty="0" smtClean="0"/>
              <a:t>of different orders </a:t>
            </a:r>
            <a:r>
              <a:rPr lang="en-US" dirty="0"/>
              <a:t>from order status, price, payment and freight performance to customer location, product </a:t>
            </a:r>
            <a:r>
              <a:rPr lang="en-US" dirty="0" smtClean="0"/>
              <a:t>attributes, customer comments and scoring.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Items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olist_order_items_dataset_final.csv into Order Items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76" y="989205"/>
            <a:ext cx="4429806" cy="2642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7" y="3997451"/>
            <a:ext cx="8633460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107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Payments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2" y="623035"/>
            <a:ext cx="109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olist_order_payments_dataset_final.csv into Order Payments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45" y="992366"/>
            <a:ext cx="4409170" cy="2635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87" y="3997451"/>
            <a:ext cx="4900749" cy="28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766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Reviews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2" y="623035"/>
            <a:ext cx="109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olist_order_reviews_dataset_final.csv into Order Reviews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32" y="992367"/>
            <a:ext cx="4320361" cy="2583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8" y="4040674"/>
            <a:ext cx="9629036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211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87234" y="1637211"/>
            <a:ext cx="11817531" cy="2751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800" dirty="0" smtClean="0"/>
              <a:t>workflows</a:t>
            </a:r>
            <a:br>
              <a:rPr lang="en-US" sz="5800" dirty="0" smtClean="0"/>
            </a:br>
            <a:r>
              <a:rPr lang="en-US" sz="5800" dirty="0" smtClean="0"/>
              <a:t>in</a:t>
            </a:r>
            <a:br>
              <a:rPr lang="en-US" sz="5800" dirty="0" smtClean="0"/>
            </a:br>
            <a:r>
              <a:rPr lang="en-US" sz="5800" dirty="0" err="1" smtClean="0"/>
              <a:t>databricks</a:t>
            </a:r>
            <a:r>
              <a:rPr lang="en-US" sz="5800" dirty="0" smtClean="0"/>
              <a:t> community on cloud</a:t>
            </a:r>
            <a:endParaRPr sz="5800" dirty="0"/>
          </a:p>
        </p:txBody>
      </p:sp>
    </p:spTree>
    <p:extLst>
      <p:ext uri="{BB962C8B-B14F-4D97-AF65-F5344CB8AC3E}">
        <p14:creationId xmlns:p14="http://schemas.microsoft.com/office/powerpoint/2010/main" val="21501553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Workflows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92480" y="648976"/>
            <a:ext cx="1127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smtClean="0"/>
              <a:t>Workflows service enables process </a:t>
            </a:r>
            <a:r>
              <a:rPr lang="en-US" dirty="0"/>
              <a:t>of creating, managing, and monitoring data pipelines and workflows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382" y="2888437"/>
            <a:ext cx="1127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Databricks</a:t>
            </a:r>
            <a:r>
              <a:rPr lang="en-US" dirty="0"/>
              <a:t> Workflows </a:t>
            </a:r>
            <a:r>
              <a:rPr lang="en-US" dirty="0" smtClean="0"/>
              <a:t>can be triggered by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27612" y="3310245"/>
            <a:ext cx="1080733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Scheduled trigger : </a:t>
            </a:r>
            <a:r>
              <a:rPr lang="en-US" sz="1600" dirty="0"/>
              <a:t>Task and set a schedule to run </a:t>
            </a:r>
            <a:r>
              <a:rPr lang="en-US" sz="1600" dirty="0" smtClean="0"/>
              <a:t>entire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</a:t>
            </a:r>
            <a:r>
              <a:rPr lang="en-US" sz="1600" dirty="0"/>
              <a:t>Notebook in the UI that follows Quartz CRON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Event trigger : </a:t>
            </a:r>
            <a:r>
              <a:rPr lang="en-US" sz="1600" dirty="0"/>
              <a:t>Job execution based on specific occurrences or conditions, enhancing automation and eliminates external services (AWS Lambda/Azure Functions, etc.) to trigger </a:t>
            </a:r>
            <a:r>
              <a:rPr lang="en-US" sz="1600" dirty="0" err="1"/>
              <a:t>Databricks</a:t>
            </a:r>
            <a:r>
              <a:rPr lang="en-US" sz="1600" dirty="0"/>
              <a:t>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Continuous trigger : </a:t>
            </a:r>
            <a:r>
              <a:rPr lang="en-US" sz="1600" dirty="0"/>
              <a:t>Runs real-time streaming jobs efficiently and new job run will automatically start if the existing run fails.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Run Job/Manual : </a:t>
            </a:r>
            <a:r>
              <a:rPr lang="en-US" sz="1600" dirty="0"/>
              <a:t>The run job triggers an existing job via the UI to manually trigger a job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76" y="5337996"/>
            <a:ext cx="3708413" cy="1430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78" y="1120499"/>
            <a:ext cx="1380445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16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Workflows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0560"/>
            <a:ext cx="11601823" cy="59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97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328749" y="783772"/>
            <a:ext cx="11673840" cy="49638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800" dirty="0" smtClean="0"/>
              <a:t>Data verification</a:t>
            </a:r>
            <a:br>
              <a:rPr lang="en-US" sz="5800" dirty="0" smtClean="0"/>
            </a:br>
            <a:r>
              <a:rPr lang="en-US" sz="5800" dirty="0" smtClean="0"/>
              <a:t>of</a:t>
            </a:r>
            <a:br>
              <a:rPr lang="en-US" sz="5800" dirty="0" smtClean="0"/>
            </a:br>
            <a:r>
              <a:rPr lang="en-US" sz="5800" dirty="0" smtClean="0"/>
              <a:t>data loaded</a:t>
            </a:r>
            <a:br>
              <a:rPr lang="en-US" sz="5800" dirty="0" smtClean="0"/>
            </a:br>
            <a:r>
              <a:rPr lang="en-US" sz="5800" dirty="0" smtClean="0"/>
              <a:t>into azure </a:t>
            </a:r>
            <a:r>
              <a:rPr lang="en-US" sz="5800" dirty="0" err="1" smtClean="0"/>
              <a:t>sql</a:t>
            </a:r>
            <a:r>
              <a:rPr lang="en-US" sz="5800" dirty="0" smtClean="0"/>
              <a:t> </a:t>
            </a:r>
            <a:r>
              <a:rPr lang="en-US" sz="5800" dirty="0" err="1" smtClean="0"/>
              <a:t>db</a:t>
            </a:r>
            <a:r>
              <a:rPr lang="en-US" sz="5800" dirty="0" smtClean="0"/>
              <a:t> </a:t>
            </a:r>
            <a:br>
              <a:rPr lang="en-US" sz="5800" dirty="0" smtClean="0"/>
            </a:br>
            <a:r>
              <a:rPr lang="en-US" sz="5800" dirty="0" smtClean="0"/>
              <a:t>and </a:t>
            </a:r>
            <a:br>
              <a:rPr lang="en-US" sz="5800" dirty="0" smtClean="0"/>
            </a:br>
            <a:r>
              <a:rPr lang="en-US" sz="5800" dirty="0" smtClean="0"/>
              <a:t>queried by power bi</a:t>
            </a:r>
            <a:endParaRPr sz="5800" dirty="0"/>
          </a:p>
        </p:txBody>
      </p:sp>
    </p:spTree>
    <p:extLst>
      <p:ext uri="{BB962C8B-B14F-4D97-AF65-F5344CB8AC3E}">
        <p14:creationId xmlns:p14="http://schemas.microsoft.com/office/powerpoint/2010/main" val="23967392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235132" y="17417"/>
            <a:ext cx="12087497" cy="43542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Row count tally for source files and all tables from Azure SQL DB and power bi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60" y="505096"/>
            <a:ext cx="6018300" cy="62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9535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72082" y="0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04349" y="482730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Customers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878934"/>
            <a:ext cx="12035245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614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98208" y="222566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918930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Geolocation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1467571"/>
            <a:ext cx="12009230" cy="4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357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9" name="Title 14"/>
          <p:cNvSpPr txBox="1">
            <a:spLocks noGrp="1"/>
          </p:cNvSpPr>
          <p:nvPr>
            <p:ph type="title"/>
          </p:nvPr>
        </p:nvSpPr>
        <p:spPr>
          <a:xfrm>
            <a:off x="517463" y="1541417"/>
            <a:ext cx="10194080" cy="23909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Problem Statement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dirty="0" smtClean="0"/>
              <a:t>Objectives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98208" y="157952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74017" y="712764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Items Table</a:t>
            </a:r>
            <a:endParaRPr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2" y="1135536"/>
            <a:ext cx="11059884" cy="2698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8" y="3979485"/>
            <a:ext cx="11086011" cy="26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17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239983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04349" y="878837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Payments Table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8" y="1427478"/>
            <a:ext cx="11909020" cy="35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62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0792" y="184717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69514" y="754565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Reviews Table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0" y="1197921"/>
            <a:ext cx="11533565" cy="2607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0" y="3966330"/>
            <a:ext cx="11531302" cy="25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336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74520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536696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2" y="952006"/>
            <a:ext cx="11962715" cy="2844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2" y="3884471"/>
            <a:ext cx="10011995" cy="28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2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227548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921421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Product Category Name Translation Table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5" y="1470062"/>
            <a:ext cx="11984501" cy="4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321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80567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95639" y="678993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Products Table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110834"/>
            <a:ext cx="11779386" cy="2738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6" y="3950031"/>
            <a:ext cx="11779386" cy="27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0222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353195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1058582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Sellers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7" y="1607222"/>
            <a:ext cx="11909055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4242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89856" y="1193075"/>
            <a:ext cx="11812288" cy="397981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</a:t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err="1" smtClean="0"/>
              <a:t>mllib</a:t>
            </a:r>
            <a:r>
              <a:rPr lang="en-US" dirty="0" smtClean="0"/>
              <a:t> (machine learning library)</a:t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83177" y="322853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Pyspark</a:t>
            </a:r>
            <a:r>
              <a:rPr lang="en-US" dirty="0" smtClean="0"/>
              <a:t> Machine Learning Library (</a:t>
            </a:r>
            <a:r>
              <a:rPr lang="en-US" dirty="0" err="1" smtClean="0"/>
              <a:t>mllib</a:t>
            </a:r>
            <a:r>
              <a:rPr lang="en-US" dirty="0" smtClean="0"/>
              <a:t>) in </a:t>
            </a:r>
            <a:r>
              <a:rPr lang="en-US" dirty="0" err="1" smtClean="0"/>
              <a:t>databricks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96686" y="1241462"/>
            <a:ext cx="1127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/>
              <a:t> is Apache Spark’s scalable machine learning library.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 smtClean="0"/>
              <a:t> </a:t>
            </a:r>
            <a:r>
              <a:rPr lang="en-US" dirty="0"/>
              <a:t>provides tools for building and deploying machine learning models on large datasets in a distributed computing environment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MLlib</a:t>
            </a:r>
            <a:r>
              <a:rPr lang="en-US" dirty="0"/>
              <a:t> is part of </a:t>
            </a:r>
            <a:r>
              <a:rPr lang="en-US" dirty="0" smtClean="0"/>
              <a:t>Spark's </a:t>
            </a:r>
            <a:r>
              <a:rPr lang="en-US" dirty="0"/>
              <a:t>pyspark.ml package (</a:t>
            </a:r>
            <a:r>
              <a:rPr lang="en-US" dirty="0" err="1"/>
              <a:t>DataFrame</a:t>
            </a:r>
            <a:r>
              <a:rPr lang="en-US" dirty="0"/>
              <a:t>-based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Features:</a:t>
            </a:r>
          </a:p>
          <a:p>
            <a:r>
              <a:rPr lang="en-US" dirty="0" smtClean="0"/>
              <a:t>    	a) Algorithms: </a:t>
            </a:r>
            <a:r>
              <a:rPr lang="en-US" dirty="0"/>
              <a:t>Includes classification, regression, clustering, and collaborative filtering.</a:t>
            </a:r>
          </a:p>
          <a:p>
            <a:r>
              <a:rPr lang="en-US" dirty="0" smtClean="0"/>
              <a:t>	b) Pipelines: </a:t>
            </a:r>
            <a:r>
              <a:rPr lang="en-US" dirty="0"/>
              <a:t>Supports building ML workflows using Pipeline and </a:t>
            </a:r>
            <a:r>
              <a:rPr lang="en-US" dirty="0" err="1"/>
              <a:t>PipelineModel</a:t>
            </a:r>
            <a:r>
              <a:rPr lang="en-US" dirty="0"/>
              <a:t> for </a:t>
            </a:r>
            <a:r>
              <a:rPr lang="en-US" dirty="0" smtClean="0"/>
              <a:t>reproducibility</a:t>
            </a:r>
            <a:endParaRPr lang="en-US" dirty="0"/>
          </a:p>
          <a:p>
            <a:r>
              <a:rPr lang="en-US" dirty="0" smtClean="0"/>
              <a:t>	c) Data Handling: </a:t>
            </a:r>
            <a:r>
              <a:rPr lang="en-US" dirty="0"/>
              <a:t>Works seamlessly with Spark </a:t>
            </a:r>
            <a:r>
              <a:rPr lang="en-US" dirty="0" err="1"/>
              <a:t>DataFrames</a:t>
            </a:r>
            <a:r>
              <a:rPr lang="en-US" dirty="0"/>
              <a:t>, enabling easy integration with large-scale data.</a:t>
            </a:r>
          </a:p>
          <a:p>
            <a:r>
              <a:rPr lang="en-US" dirty="0" smtClean="0"/>
              <a:t>	d) Feature Engineering: </a:t>
            </a:r>
            <a:r>
              <a:rPr lang="en-US" dirty="0"/>
              <a:t>Offers tools like transformers and feature selectors.</a:t>
            </a:r>
          </a:p>
          <a:p>
            <a:r>
              <a:rPr lang="en-US" dirty="0" smtClean="0"/>
              <a:t>	e) Distributed Processing: </a:t>
            </a:r>
            <a:r>
              <a:rPr lang="en-US" dirty="0"/>
              <a:t>Utilizes Spark’s parallel processing for faster computation on big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9262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 – linear regression model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73720" y="836268"/>
            <a:ext cx="8757960" cy="548641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/>
              <a:t>Predict Payment Type Field (</a:t>
            </a:r>
            <a:r>
              <a:rPr lang="en-US" sz="1800" dirty="0" err="1"/>
              <a:t>boleto</a:t>
            </a:r>
            <a:r>
              <a:rPr lang="en-US" sz="1800" dirty="0"/>
              <a:t>, credit card, debit card, voucher, not </a:t>
            </a:r>
            <a:r>
              <a:rPr lang="en-US" sz="1800" dirty="0" smtClean="0"/>
              <a:t>defined) based </a:t>
            </a:r>
            <a:r>
              <a:rPr lang="en-US" sz="1800" dirty="0"/>
              <a:t>on </a:t>
            </a:r>
            <a:r>
              <a:rPr lang="en-US" sz="1800" dirty="0" smtClean="0"/>
              <a:t>(</a:t>
            </a:r>
            <a:r>
              <a:rPr lang="en-US" sz="1800" dirty="0" err="1" smtClean="0"/>
              <a:t>Payment_Sequential</a:t>
            </a:r>
            <a:r>
              <a:rPr lang="en-US" sz="1800" dirty="0"/>
              <a:t>, </a:t>
            </a:r>
            <a:r>
              <a:rPr lang="en-US" sz="1800" dirty="0" err="1" smtClean="0"/>
              <a:t>Payment_Installments</a:t>
            </a:r>
            <a:r>
              <a:rPr lang="en-US" sz="1800" dirty="0"/>
              <a:t>, </a:t>
            </a:r>
            <a:r>
              <a:rPr lang="en-US" sz="1800" dirty="0" err="1" smtClean="0"/>
              <a:t>Payment_Value</a:t>
            </a:r>
            <a:r>
              <a:rPr lang="en-US" sz="1800" dirty="0" smtClean="0"/>
              <a:t>) Fields in Order </a:t>
            </a:r>
            <a:r>
              <a:rPr lang="en-US" sz="1800" dirty="0"/>
              <a:t>Payments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9" y="1550617"/>
            <a:ext cx="8201441" cy="337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797" y="1550617"/>
            <a:ext cx="3704164" cy="18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13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6"/>
          <p:cNvSpPr txBox="1">
            <a:spLocks noGrp="1"/>
          </p:cNvSpPr>
          <p:nvPr>
            <p:ph type="title"/>
          </p:nvPr>
        </p:nvSpPr>
        <p:spPr>
          <a:xfrm>
            <a:off x="278675" y="2992460"/>
            <a:ext cx="4988527" cy="10744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Objectives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4173" y="3831771"/>
            <a:ext cx="1201782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statistics and weightage of review scores provided by </a:t>
            </a:r>
            <a:r>
              <a:rPr lang="en-US" sz="2000" dirty="0" smtClean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sentiments of customers </a:t>
            </a:r>
            <a:r>
              <a:rPr lang="en-US" sz="2000" dirty="0" smtClean="0"/>
              <a:t>on the </a:t>
            </a:r>
            <a:r>
              <a:rPr lang="en-US" sz="2000" dirty="0"/>
              <a:t>received products and </a:t>
            </a:r>
            <a:r>
              <a:rPr lang="en-US" sz="2000" dirty="0" err="1"/>
              <a:t>Olist</a:t>
            </a:r>
            <a:r>
              <a:rPr lang="en-US" sz="2000" dirty="0"/>
              <a:t> </a:t>
            </a:r>
            <a:r>
              <a:rPr lang="en-US" sz="2000" dirty="0" smtClean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statistics and weightage of review scores based on different product name </a:t>
            </a:r>
            <a:r>
              <a:rPr lang="en-US" sz="2000" dirty="0" smtClean="0"/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</a:t>
            </a:r>
            <a:r>
              <a:rPr lang="en-US" sz="2000" dirty="0" smtClean="0"/>
              <a:t>distribution coverage of </a:t>
            </a:r>
            <a:r>
              <a:rPr lang="en-US" sz="2000" dirty="0"/>
              <a:t>review scores in terms of geolocation</a:t>
            </a:r>
            <a:endParaRPr lang="en-US" sz="2000" dirty="0" smtClean="0"/>
          </a:p>
          <a:p>
            <a:endParaRPr lang="en-US" sz="1500" dirty="0"/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278675" y="125683"/>
            <a:ext cx="4988527" cy="107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4173" y="1011381"/>
            <a:ext cx="1201782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Olist</a:t>
            </a:r>
            <a:r>
              <a:rPr lang="en-US" sz="2000" dirty="0"/>
              <a:t> receives diverse customer reviews across its wide range of products and services.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Olist</a:t>
            </a:r>
            <a:r>
              <a:rPr lang="en-US" sz="2000" dirty="0"/>
              <a:t> </a:t>
            </a:r>
            <a:r>
              <a:rPr lang="en-US" sz="2000" dirty="0" smtClean="0"/>
              <a:t>wants </a:t>
            </a:r>
            <a:r>
              <a:rPr lang="en-US" sz="2000" dirty="0"/>
              <a:t>to better understand </a:t>
            </a:r>
            <a:r>
              <a:rPr lang="en-US" sz="2000" dirty="0" smtClean="0"/>
              <a:t>the customer </a:t>
            </a:r>
            <a:r>
              <a:rPr lang="en-US" sz="2000" dirty="0"/>
              <a:t>satisfaction and identify opportunities for improving service quality and product offerings, thus there is a need for </a:t>
            </a:r>
            <a:r>
              <a:rPr lang="en-US" sz="2000" dirty="0" err="1"/>
              <a:t>Olist</a:t>
            </a:r>
            <a:r>
              <a:rPr lang="en-US" sz="2000" dirty="0"/>
              <a:t> to systematically analyze these review </a:t>
            </a:r>
            <a:r>
              <a:rPr lang="en-US" sz="2000" dirty="0" smtClean="0"/>
              <a:t>scores with </a:t>
            </a:r>
            <a:r>
              <a:rPr lang="en-US" sz="2000" dirty="0"/>
              <a:t>associated customer </a:t>
            </a:r>
            <a:r>
              <a:rPr lang="en-US" sz="2000" dirty="0" smtClean="0"/>
              <a:t>comments and sentiments pertaining to products, product </a:t>
            </a:r>
            <a:r>
              <a:rPr lang="en-US" sz="2000" dirty="0"/>
              <a:t>categories, and geographic distributions to uncover patterns and insights.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1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 – decision tree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902" y="1655119"/>
            <a:ext cx="3370218" cy="2806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1655119"/>
            <a:ext cx="8247425" cy="3091052"/>
          </a:xfrm>
          <a:prstGeom prst="rect">
            <a:avLst/>
          </a:prstGeom>
        </p:spPr>
      </p:pic>
      <p:sp>
        <p:nvSpPr>
          <p:cNvPr id="9" name="Content Placeholder 9"/>
          <p:cNvSpPr txBox="1">
            <a:spLocks/>
          </p:cNvSpPr>
          <p:nvPr/>
        </p:nvSpPr>
        <p:spPr>
          <a:xfrm>
            <a:off x="638589" y="840622"/>
            <a:ext cx="7873000" cy="548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Predict Payment Type Field (</a:t>
            </a:r>
            <a:r>
              <a:rPr lang="en-US" sz="1800" dirty="0" err="1" smtClean="0"/>
              <a:t>boleto</a:t>
            </a:r>
            <a:r>
              <a:rPr lang="en-US" sz="1800" dirty="0" smtClean="0"/>
              <a:t>, credit card, debit card, voucher, not defined) based on (Payment Sequential, Payment Installments, Payment Value) Fields in Order Payments Table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039070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57052" y="87722"/>
            <a:ext cx="11982994" cy="5567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Deep learning – recurrent neural network (</a:t>
            </a:r>
            <a:r>
              <a:rPr lang="en-US" sz="3000" dirty="0" err="1" smtClean="0"/>
              <a:t>rnn</a:t>
            </a:r>
            <a:r>
              <a:rPr lang="en-US" sz="3000" dirty="0" smtClean="0"/>
              <a:t>) model</a:t>
            </a: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585450"/>
            <a:ext cx="8363543" cy="3134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67" y="1585450"/>
            <a:ext cx="3424752" cy="2864629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>
          <a:xfrm>
            <a:off x="638589" y="840622"/>
            <a:ext cx="7873000" cy="548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Predict Payment Type Field (</a:t>
            </a:r>
            <a:r>
              <a:rPr lang="en-US" sz="1800" dirty="0" err="1" smtClean="0"/>
              <a:t>boleto</a:t>
            </a:r>
            <a:r>
              <a:rPr lang="en-US" sz="1800" dirty="0" smtClean="0"/>
              <a:t>, credit card, debit card, voucher, not defined) based on (Payment Sequential, Payment Installments, Payment Value) Fields in Order Payments Table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107336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unsupervised learning – k means clustering model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73720" y="640079"/>
            <a:ext cx="6302144" cy="54864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buSzPct val="100000"/>
              <a:buFont typeface="Arial"/>
              <a:buChar char="•"/>
              <a:defRPr sz="2400"/>
            </a:pPr>
            <a:r>
              <a:rPr lang="en-US" sz="1700" dirty="0" smtClean="0"/>
              <a:t>Elicit Clusters for </a:t>
            </a:r>
            <a:r>
              <a:rPr lang="en-US" sz="1700" dirty="0"/>
              <a:t>Payment Type </a:t>
            </a:r>
            <a:r>
              <a:rPr lang="en-US" sz="1700" dirty="0" smtClean="0"/>
              <a:t>Field on </a:t>
            </a:r>
            <a:r>
              <a:rPr lang="en-US" sz="1700" dirty="0"/>
              <a:t>Order Payments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46" y="1127760"/>
            <a:ext cx="3802163" cy="5651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69" y="1127760"/>
            <a:ext cx="2705144" cy="26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102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-78377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11479" y="1935479"/>
            <a:ext cx="9093481" cy="29870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Business intelligence</a:t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power 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80689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6"/>
          <p:cNvSpPr txBox="1">
            <a:spLocks noGrp="1"/>
          </p:cNvSpPr>
          <p:nvPr>
            <p:ph type="title"/>
          </p:nvPr>
        </p:nvSpPr>
        <p:spPr>
          <a:xfrm>
            <a:off x="481752" y="0"/>
            <a:ext cx="6371894" cy="6500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 b="1"/>
            </a:lvl1pPr>
          </a:lstStyle>
          <a:p>
            <a:r>
              <a:rPr lang="en-US" b="0" dirty="0" smtClean="0"/>
              <a:t>Dashboard 1 (Review scores)</a:t>
            </a:r>
            <a:endParaRPr b="0" dirty="0"/>
          </a:p>
        </p:txBody>
      </p:sp>
      <p:sp>
        <p:nvSpPr>
          <p:cNvPr id="463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7" y="588462"/>
            <a:ext cx="10938192" cy="6143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6"/>
          <p:cNvSpPr txBox="1">
            <a:spLocks noGrp="1"/>
          </p:cNvSpPr>
          <p:nvPr>
            <p:ph type="title"/>
          </p:nvPr>
        </p:nvSpPr>
        <p:spPr>
          <a:xfrm>
            <a:off x="323086" y="-95795"/>
            <a:ext cx="11450901" cy="649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rPr lang="en-US" dirty="0"/>
              <a:t>Dashboard </a:t>
            </a:r>
            <a:r>
              <a:rPr lang="en-US" dirty="0" smtClean="0"/>
              <a:t>2 (review scores vs product category names) </a:t>
            </a:r>
            <a:endParaRPr dirty="0"/>
          </a:p>
        </p:txBody>
      </p:sp>
      <p:sp>
        <p:nvSpPr>
          <p:cNvPr id="472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6" y="396529"/>
            <a:ext cx="11025100" cy="63456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6"/>
          <p:cNvSpPr txBox="1">
            <a:spLocks noGrp="1"/>
          </p:cNvSpPr>
          <p:nvPr>
            <p:ph type="title"/>
          </p:nvPr>
        </p:nvSpPr>
        <p:spPr>
          <a:xfrm>
            <a:off x="384047" y="-51193"/>
            <a:ext cx="11982125" cy="58241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rPr lang="en-US" dirty="0" smtClean="0"/>
              <a:t>Dashboard 3 (review </a:t>
            </a:r>
            <a:r>
              <a:rPr lang="en-US" smtClean="0"/>
              <a:t>scores by geolocation </a:t>
            </a:r>
            <a:r>
              <a:rPr lang="en-US" dirty="0" smtClean="0"/>
              <a:t>distribution)</a:t>
            </a:r>
            <a:endParaRPr dirty="0"/>
          </a:p>
        </p:txBody>
      </p:sp>
      <p:sp>
        <p:nvSpPr>
          <p:cNvPr id="481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7" y="432821"/>
            <a:ext cx="11337743" cy="6333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303707" y="-141377"/>
            <a:ext cx="11091602" cy="706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sz="2800" dirty="0"/>
              <a:t>Analyzed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61" y="327591"/>
            <a:ext cx="10795248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word cloud analysis of customer reviews highlights </a:t>
            </a:r>
            <a:r>
              <a:rPr lang="en-US" sz="1500" dirty="0" smtClean="0"/>
              <a:t>the key </a:t>
            </a:r>
            <a:r>
              <a:rPr lang="en-US" sz="1500" dirty="0"/>
              <a:t>themes related to </a:t>
            </a:r>
            <a:r>
              <a:rPr lang="en-US" sz="1500" dirty="0" smtClean="0"/>
              <a:t>the product </a:t>
            </a:r>
            <a:r>
              <a:rPr lang="en-US" sz="1500" dirty="0"/>
              <a:t>delivery, timing, and quality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most frequently used words (translated from Portuguese) include:</a:t>
            </a:r>
          </a:p>
          <a:p>
            <a:pPr lvl="1" indent="0"/>
            <a:r>
              <a:rPr lang="en-US" sz="1500" dirty="0" smtClean="0"/>
              <a:t>                                      (1</a:t>
            </a:r>
            <a:r>
              <a:rPr lang="en-US" sz="1500" dirty="0"/>
              <a:t>)    </a:t>
            </a:r>
            <a:r>
              <a:rPr lang="en-US" sz="1500" dirty="0" err="1"/>
              <a:t>produto</a:t>
            </a:r>
            <a:r>
              <a:rPr lang="en-US" sz="1500" dirty="0"/>
              <a:t> → product</a:t>
            </a:r>
          </a:p>
          <a:p>
            <a:r>
              <a:rPr lang="en-US" sz="1500" dirty="0" smtClean="0"/>
              <a:t>                                      (2</a:t>
            </a:r>
            <a:r>
              <a:rPr lang="en-US" sz="1500" dirty="0"/>
              <a:t>)    </a:t>
            </a:r>
            <a:r>
              <a:rPr lang="en-US" sz="1500" dirty="0" err="1"/>
              <a:t>entregue</a:t>
            </a:r>
            <a:r>
              <a:rPr lang="en-US" sz="1500" dirty="0"/>
              <a:t> → delivered</a:t>
            </a:r>
          </a:p>
          <a:p>
            <a:r>
              <a:rPr lang="en-US" sz="1500" dirty="0" smtClean="0"/>
              <a:t>                                      (3</a:t>
            </a:r>
            <a:r>
              <a:rPr lang="en-US" sz="1500" dirty="0"/>
              <a:t>)    </a:t>
            </a:r>
            <a:r>
              <a:rPr lang="en-US" sz="1500" dirty="0" err="1"/>
              <a:t>chegou</a:t>
            </a:r>
            <a:r>
              <a:rPr lang="en-US" sz="1500" dirty="0"/>
              <a:t> → arrived</a:t>
            </a:r>
          </a:p>
          <a:p>
            <a:r>
              <a:rPr lang="en-US" sz="1500" dirty="0" smtClean="0"/>
              <a:t>                                      (4</a:t>
            </a:r>
            <a:r>
              <a:rPr lang="en-US" sz="1500" dirty="0"/>
              <a:t>)    </a:t>
            </a:r>
            <a:r>
              <a:rPr lang="en-US" sz="1500" dirty="0" err="1"/>
              <a:t>prazo</a:t>
            </a:r>
            <a:r>
              <a:rPr lang="en-US" sz="1500" dirty="0"/>
              <a:t> → deadline / delivery time</a:t>
            </a:r>
          </a:p>
          <a:p>
            <a:r>
              <a:rPr lang="en-US" sz="1500" dirty="0" smtClean="0"/>
              <a:t>                                      (5</a:t>
            </a:r>
            <a:r>
              <a:rPr lang="en-US" sz="1500" dirty="0"/>
              <a:t>)    </a:t>
            </a:r>
            <a:r>
              <a:rPr lang="en-US" sz="1500" dirty="0" err="1"/>
              <a:t>recebi</a:t>
            </a:r>
            <a:r>
              <a:rPr lang="en-US" sz="1500" dirty="0"/>
              <a:t> → received</a:t>
            </a:r>
          </a:p>
          <a:p>
            <a:r>
              <a:rPr lang="en-US" sz="1500" dirty="0" smtClean="0"/>
              <a:t>                                      (6</a:t>
            </a:r>
            <a:r>
              <a:rPr lang="en-US" sz="1500" dirty="0"/>
              <a:t>)    </a:t>
            </a:r>
            <a:r>
              <a:rPr lang="en-US" sz="1500" dirty="0" err="1"/>
              <a:t>nao</a:t>
            </a:r>
            <a:r>
              <a:rPr lang="en-US" sz="1500" dirty="0"/>
              <a:t> → not</a:t>
            </a:r>
          </a:p>
          <a:p>
            <a:r>
              <a:rPr lang="en-US" sz="1500" dirty="0" smtClean="0"/>
              <a:t>                                      (7</a:t>
            </a:r>
            <a:r>
              <a:rPr lang="en-US" sz="1500" dirty="0"/>
              <a:t>)    </a:t>
            </a:r>
            <a:r>
              <a:rPr lang="en-US" sz="1500" dirty="0" err="1"/>
              <a:t>bom</a:t>
            </a:r>
            <a:r>
              <a:rPr lang="en-US" sz="1500" dirty="0"/>
              <a:t> → good</a:t>
            </a:r>
          </a:p>
          <a:p>
            <a:r>
              <a:rPr lang="en-US" sz="1500" dirty="0" smtClean="0"/>
              <a:t>                                      (8</a:t>
            </a:r>
            <a:r>
              <a:rPr lang="en-US" sz="1500" dirty="0"/>
              <a:t>)    antes → before / earlier</a:t>
            </a:r>
          </a:p>
          <a:p>
            <a:r>
              <a:rPr lang="en-US" sz="1500" dirty="0" smtClean="0"/>
              <a:t>                                      (9</a:t>
            </a:r>
            <a:r>
              <a:rPr lang="en-US" sz="1500" dirty="0"/>
              <a:t>)    </a:t>
            </a:r>
            <a:r>
              <a:rPr lang="en-US" sz="1500" dirty="0" err="1"/>
              <a:t>compra</a:t>
            </a:r>
            <a:r>
              <a:rPr lang="en-US" sz="1500" dirty="0"/>
              <a:t> → purchase</a:t>
            </a:r>
          </a:p>
          <a:p>
            <a:r>
              <a:rPr lang="en-US" sz="1500" dirty="0" smtClean="0"/>
              <a:t>                                     (10</a:t>
            </a:r>
            <a:r>
              <a:rPr lang="en-US" sz="1500" dirty="0"/>
              <a:t>) </a:t>
            </a:r>
            <a:r>
              <a:rPr lang="en-US" sz="1500" dirty="0" smtClean="0"/>
              <a:t>  </a:t>
            </a:r>
            <a:r>
              <a:rPr lang="en-US" sz="1500" dirty="0" err="1"/>
              <a:t>qualidade</a:t>
            </a:r>
            <a:r>
              <a:rPr lang="en-US" sz="1500" dirty="0"/>
              <a:t> → </a:t>
            </a:r>
            <a:r>
              <a:rPr lang="en-US" sz="1500" dirty="0" smtClean="0"/>
              <a:t>quality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indicates that many reviews focus on </a:t>
            </a:r>
          </a:p>
          <a:p>
            <a:r>
              <a:rPr lang="en-US" sz="1500" dirty="0" smtClean="0"/>
              <a:t>                                     (1</a:t>
            </a:r>
            <a:r>
              <a:rPr lang="en-US" sz="1500" dirty="0"/>
              <a:t>) delivery timing issues ("</a:t>
            </a:r>
            <a:r>
              <a:rPr lang="en-US" sz="1500" dirty="0" err="1"/>
              <a:t>prazo</a:t>
            </a:r>
            <a:r>
              <a:rPr lang="en-US" sz="1500" dirty="0"/>
              <a:t>", "</a:t>
            </a:r>
            <a:r>
              <a:rPr lang="en-US" sz="1500" dirty="0" err="1"/>
              <a:t>chegou</a:t>
            </a:r>
            <a:r>
              <a:rPr lang="en-US" sz="1500" dirty="0"/>
              <a:t> antes")</a:t>
            </a:r>
          </a:p>
          <a:p>
            <a:r>
              <a:rPr lang="en-US" sz="1500" dirty="0" smtClean="0"/>
              <a:t>                                     (2</a:t>
            </a:r>
            <a:r>
              <a:rPr lang="en-US" sz="1500" dirty="0"/>
              <a:t>) product reception ("</a:t>
            </a:r>
            <a:r>
              <a:rPr lang="en-US" sz="1500" dirty="0" err="1"/>
              <a:t>recebi</a:t>
            </a:r>
            <a:r>
              <a:rPr lang="en-US" sz="1500" dirty="0"/>
              <a:t>", "</a:t>
            </a:r>
            <a:r>
              <a:rPr lang="en-US" sz="1500" dirty="0" err="1"/>
              <a:t>entregue</a:t>
            </a:r>
            <a:r>
              <a:rPr lang="en-US" sz="1500" dirty="0"/>
              <a:t>")</a:t>
            </a:r>
          </a:p>
          <a:p>
            <a:r>
              <a:rPr lang="en-US" sz="1500" dirty="0" smtClean="0"/>
              <a:t>                                     (3</a:t>
            </a:r>
            <a:r>
              <a:rPr lang="en-US" sz="1500" dirty="0"/>
              <a:t>) quality feedback ("</a:t>
            </a:r>
            <a:r>
              <a:rPr lang="en-US" sz="1500" dirty="0" err="1"/>
              <a:t>bom</a:t>
            </a:r>
            <a:r>
              <a:rPr lang="en-US" sz="1500" dirty="0"/>
              <a:t>", "</a:t>
            </a:r>
            <a:r>
              <a:rPr lang="en-US" sz="1500" dirty="0" err="1"/>
              <a:t>qualidade</a:t>
            </a:r>
            <a:r>
              <a:rPr lang="en-US" sz="1500" dirty="0" smtClean="0"/>
              <a:t>")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Negative sentiment is also visible through words like </a:t>
            </a:r>
          </a:p>
          <a:p>
            <a:r>
              <a:rPr lang="en-US" sz="1500" dirty="0" smtClean="0"/>
              <a:t>                                     (1</a:t>
            </a:r>
            <a:r>
              <a:rPr lang="en-US" sz="1500" dirty="0"/>
              <a:t>) </a:t>
            </a:r>
            <a:r>
              <a:rPr lang="en-US" sz="1500" dirty="0" err="1"/>
              <a:t>ainda</a:t>
            </a:r>
            <a:r>
              <a:rPr lang="en-US" sz="1500" dirty="0"/>
              <a:t> </a:t>
            </a:r>
            <a:r>
              <a:rPr lang="en-US" sz="1500" dirty="0" err="1"/>
              <a:t>nao</a:t>
            </a:r>
            <a:r>
              <a:rPr lang="en-US" sz="1500" dirty="0"/>
              <a:t> ("still not received</a:t>
            </a:r>
            <a:r>
              <a:rPr lang="en-US" sz="1500" dirty="0" smtClean="0"/>
              <a:t>")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analysis of review comments reveals that negative reviews (1-2 stars) are more likely to contain </a:t>
            </a:r>
            <a:r>
              <a:rPr lang="en-US" sz="1500" dirty="0" smtClean="0"/>
              <a:t>more written </a:t>
            </a:r>
            <a:r>
              <a:rPr lang="en-US" sz="1500" dirty="0"/>
              <a:t>feedback,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while </a:t>
            </a:r>
            <a:r>
              <a:rPr lang="en-US" sz="1500" dirty="0"/>
              <a:t>higher ratings </a:t>
            </a:r>
            <a:r>
              <a:rPr lang="en-US" sz="1500" dirty="0" smtClean="0"/>
              <a:t>(</a:t>
            </a:r>
            <a:r>
              <a:rPr lang="en-US" sz="1500" dirty="0"/>
              <a:t>4-5 stars) often lack text comments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suggests that dissatisfied customers tend to provide detailed feedback, whereas satisfied customers typically leave only a rating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These insights highlight areas for improvement, particularly in delivery reliability and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234039" y="154715"/>
            <a:ext cx="11091602" cy="706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sz="3200" dirty="0"/>
              <a:t>Analyzed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343" y="1104768"/>
            <a:ext cx="1190461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product category </a:t>
            </a:r>
            <a:r>
              <a:rPr lang="en-US" sz="2000" dirty="0"/>
              <a:t>review score </a:t>
            </a:r>
            <a:r>
              <a:rPr lang="en-US" sz="2000" dirty="0" smtClean="0"/>
              <a:t>distribution coverage 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(1) Bed Bath Table category products have </a:t>
            </a:r>
            <a:r>
              <a:rPr lang="en-US" sz="2000" dirty="0"/>
              <a:t>the </a:t>
            </a:r>
            <a:r>
              <a:rPr lang="en-US" sz="2000" dirty="0" smtClean="0"/>
              <a:t>largest review </a:t>
            </a:r>
            <a:r>
              <a:rPr lang="en-US" sz="2000" dirty="0"/>
              <a:t>score distribution </a:t>
            </a:r>
            <a:r>
              <a:rPr lang="en-US" sz="2000" dirty="0" smtClean="0"/>
              <a:t>coverage</a:t>
            </a:r>
          </a:p>
          <a:p>
            <a:r>
              <a:rPr lang="en-US" sz="2000" dirty="0" smtClean="0"/>
              <a:t>    (2) Home </a:t>
            </a:r>
            <a:r>
              <a:rPr lang="en-US" sz="2000" dirty="0" err="1" smtClean="0"/>
              <a:t>Confort</a:t>
            </a:r>
            <a:r>
              <a:rPr lang="en-US" sz="2000" dirty="0" smtClean="0"/>
              <a:t> (Home Comfort) category products have the smallest review score </a:t>
            </a:r>
            <a:r>
              <a:rPr lang="en-US" sz="2000" dirty="0"/>
              <a:t>distribution</a:t>
            </a:r>
            <a:r>
              <a:rPr lang="en-US" sz="2000" dirty="0" smtClean="0"/>
              <a:t>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geolocation </a:t>
            </a:r>
            <a:r>
              <a:rPr lang="en-US" sz="2000" dirty="0" smtClean="0"/>
              <a:t>review score </a:t>
            </a:r>
            <a:r>
              <a:rPr lang="en-US" sz="2000" dirty="0"/>
              <a:t>distribution </a:t>
            </a:r>
            <a:r>
              <a:rPr lang="en-US" sz="2000" dirty="0" smtClean="0"/>
              <a:t>coverage :</a:t>
            </a:r>
          </a:p>
          <a:p>
            <a:r>
              <a:rPr lang="en-US" sz="2000" dirty="0" smtClean="0"/>
              <a:t>    (1) Brazil state (Sao </a:t>
            </a:r>
            <a:r>
              <a:rPr lang="en-US" sz="2000" dirty="0"/>
              <a:t>Paulo</a:t>
            </a:r>
            <a:r>
              <a:rPr lang="en-US" sz="2000" dirty="0" smtClean="0"/>
              <a:t>) has the largest review score </a:t>
            </a:r>
            <a:r>
              <a:rPr lang="en-US" sz="2000" dirty="0"/>
              <a:t>distribution </a:t>
            </a:r>
            <a:r>
              <a:rPr lang="en-US" sz="2000" dirty="0" smtClean="0"/>
              <a:t>coverage (173,952)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(2) Brazil </a:t>
            </a:r>
            <a:r>
              <a:rPr lang="en-US" sz="2000" dirty="0"/>
              <a:t>state (Acre</a:t>
            </a:r>
            <a:r>
              <a:rPr lang="en-US" sz="2000" dirty="0" smtClean="0"/>
              <a:t>)</a:t>
            </a:r>
            <a:r>
              <a:rPr lang="en-US" sz="2000" dirty="0"/>
              <a:t> has the </a:t>
            </a:r>
            <a:r>
              <a:rPr lang="en-US" sz="2000" dirty="0" smtClean="0"/>
              <a:t>smallest </a:t>
            </a:r>
            <a:r>
              <a:rPr lang="en-US" sz="2000" dirty="0"/>
              <a:t>review distribution </a:t>
            </a:r>
            <a:r>
              <a:rPr lang="en-US" sz="2000" dirty="0" smtClean="0"/>
              <a:t>score coverage (486)</a:t>
            </a:r>
            <a:endParaRPr lang="en-US" sz="16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23397741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0"/>
          <p:cNvSpPr txBox="1">
            <a:spLocks noGrp="1"/>
          </p:cNvSpPr>
          <p:nvPr>
            <p:ph type="title"/>
          </p:nvPr>
        </p:nvSpPr>
        <p:spPr>
          <a:xfrm>
            <a:off x="258093" y="3983456"/>
            <a:ext cx="9985711" cy="156296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grpSp>
        <p:nvGrpSpPr>
          <p:cNvPr id="542" name="Picture Placeholder 15"/>
          <p:cNvGrpSpPr/>
          <p:nvPr/>
        </p:nvGrpSpPr>
        <p:grpSpPr>
          <a:xfrm>
            <a:off x="0" y="0"/>
            <a:ext cx="12192000" cy="3776472"/>
            <a:chOff x="0" y="0"/>
            <a:chExt cx="12192000" cy="3776471"/>
          </a:xfrm>
        </p:grpSpPr>
        <p:sp>
          <p:nvSpPr>
            <p:cNvPr id="540" name="Rectangle"/>
            <p:cNvSpPr/>
            <p:nvPr/>
          </p:nvSpPr>
          <p:spPr>
            <a:xfrm>
              <a:off x="0" y="0"/>
              <a:ext cx="12192000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541" name="image27.jpeg" descr="image27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377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9" name="Title 14"/>
          <p:cNvSpPr txBox="1">
            <a:spLocks noGrp="1"/>
          </p:cNvSpPr>
          <p:nvPr>
            <p:ph type="title"/>
          </p:nvPr>
        </p:nvSpPr>
        <p:spPr>
          <a:xfrm>
            <a:off x="473920" y="1334018"/>
            <a:ext cx="6553897" cy="20949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063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le 6"/>
          <p:cNvSpPr txBox="1">
            <a:spLocks noGrp="1"/>
          </p:cNvSpPr>
          <p:nvPr>
            <p:ph type="title"/>
          </p:nvPr>
        </p:nvSpPr>
        <p:spPr>
          <a:xfrm>
            <a:off x="287383" y="-84009"/>
            <a:ext cx="6507965" cy="8329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383" y="671691"/>
            <a:ext cx="11686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final project </a:t>
            </a:r>
            <a:r>
              <a:rPr lang="en-US" dirty="0"/>
              <a:t>showcases a robust end-to-end data analytics pipeline that seamlessly integrates </a:t>
            </a:r>
            <a:r>
              <a:rPr lang="en-US" dirty="0" smtClean="0"/>
              <a:t>data </a:t>
            </a:r>
            <a:r>
              <a:rPr lang="en-US" dirty="0"/>
              <a:t>engineering, artificial intelligence, and business intelligence tools to deliver actionable </a:t>
            </a:r>
            <a:r>
              <a:rPr lang="en-US" dirty="0" smtClean="0"/>
              <a:t>insights on Brazil </a:t>
            </a:r>
            <a:r>
              <a:rPr lang="en-US" dirty="0" err="1" smtClean="0"/>
              <a:t>Olist</a:t>
            </a:r>
            <a:r>
              <a:rPr lang="en-US" dirty="0" smtClean="0"/>
              <a:t> ecommerce data.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</a:t>
            </a:r>
            <a:r>
              <a:rPr lang="en-US" b="1" dirty="0" smtClean="0"/>
              <a:t>Preparation and Transformation </a:t>
            </a:r>
            <a:r>
              <a:rPr lang="en-US" b="1" dirty="0"/>
              <a:t>with Tableau Prep Builder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journey begins with Tableau Prep Builder, where raw </a:t>
            </a:r>
            <a:r>
              <a:rPr lang="en-US" dirty="0" smtClean="0"/>
              <a:t>CSV data </a:t>
            </a:r>
            <a:r>
              <a:rPr lang="en-US" dirty="0"/>
              <a:t>is meticulously extracted, cleaned, and transformed using intuitive workflows. The processed data is then </a:t>
            </a:r>
            <a:r>
              <a:rPr lang="en-US" dirty="0" smtClean="0"/>
              <a:t>saved as final CSV </a:t>
            </a:r>
            <a:r>
              <a:rPr lang="en-US" dirty="0"/>
              <a:t>files, ensuring consistency and readiness for advanced processing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Scalable Data Ingestion with </a:t>
            </a:r>
            <a:r>
              <a:rPr lang="en-US" b="1" dirty="0" err="1"/>
              <a:t>PySpark</a:t>
            </a:r>
            <a:r>
              <a:rPr lang="en-US" b="1" dirty="0"/>
              <a:t> on </a:t>
            </a:r>
            <a:r>
              <a:rPr lang="en-US" b="1" dirty="0" err="1"/>
              <a:t>Databricks</a:t>
            </a:r>
            <a:r>
              <a:rPr lang="en-US" b="1" dirty="0"/>
              <a:t> Community Edition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Leveraging the power of </a:t>
            </a:r>
            <a:r>
              <a:rPr lang="en-US" dirty="0" err="1"/>
              <a:t>PySpark</a:t>
            </a:r>
            <a:r>
              <a:rPr lang="en-US" dirty="0"/>
              <a:t> in the </a:t>
            </a: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smtClean="0"/>
              <a:t>Community on Cloud </a:t>
            </a:r>
            <a:r>
              <a:rPr lang="en-US" dirty="0"/>
              <a:t>environment, the </a:t>
            </a:r>
            <a:r>
              <a:rPr lang="en-US" dirty="0" smtClean="0"/>
              <a:t>final CSV </a:t>
            </a:r>
            <a:r>
              <a:rPr lang="en-US" dirty="0"/>
              <a:t>files are efficiently loaded into an Azure SQL Database. This cloud-based architecture ensures scalability, reliability, and fast data handling, laying a solid foundation for downstream analytics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AI-Driven Insights with </a:t>
            </a:r>
            <a:r>
              <a:rPr lang="en-US" b="1" dirty="0" err="1"/>
              <a:t>PySpark</a:t>
            </a:r>
            <a:r>
              <a:rPr lang="en-US" b="1" dirty="0"/>
              <a:t> </a:t>
            </a:r>
            <a:r>
              <a:rPr lang="en-US" b="1" dirty="0" err="1" smtClean="0"/>
              <a:t>Mllib</a:t>
            </a:r>
            <a:r>
              <a:rPr lang="en-US" b="1" dirty="0" smtClean="0"/>
              <a:t> </a:t>
            </a:r>
            <a:r>
              <a:rPr lang="en-US" b="1" dirty="0"/>
              <a:t>on </a:t>
            </a:r>
            <a:r>
              <a:rPr lang="en-US" b="1" dirty="0" err="1"/>
              <a:t>Databricks</a:t>
            </a:r>
            <a:r>
              <a:rPr lang="en-US" b="1" dirty="0"/>
              <a:t> Community Edition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project harnesses </a:t>
            </a:r>
            <a:r>
              <a:rPr lang="en-US" dirty="0" err="1"/>
              <a:t>PySpark’s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/>
              <a:t> to perform sophisticated machine learning and artificial intelligence analysis. From predictive modeling to pattern recognition, </a:t>
            </a:r>
            <a:r>
              <a:rPr lang="en-US" dirty="0" err="1"/>
              <a:t>MLlib</a:t>
            </a:r>
            <a:r>
              <a:rPr lang="en-US" dirty="0"/>
              <a:t> enables </a:t>
            </a:r>
            <a:r>
              <a:rPr lang="en-US" dirty="0" smtClean="0"/>
              <a:t>and uncovers </a:t>
            </a:r>
            <a:r>
              <a:rPr lang="en-US" dirty="0"/>
              <a:t>deep insights and generate data-driven forecasts with precision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Business Intelligence </a:t>
            </a:r>
            <a:r>
              <a:rPr lang="en-US" b="1" dirty="0"/>
              <a:t>Visualizations with Power BI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Power </a:t>
            </a:r>
            <a:r>
              <a:rPr lang="en-US" dirty="0"/>
              <a:t>BI is used to transform complex analytical results into intuitive and interactive dashboards. Business users can explore trends, monitor KPIs, and make informed decisions in real time through visually engaging </a:t>
            </a:r>
            <a:r>
              <a:rPr lang="en-US" dirty="0" smtClean="0"/>
              <a:t>dashboards.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21"/>
          <p:cNvSpPr txBox="1">
            <a:spLocks noGrp="1"/>
          </p:cNvSpPr>
          <p:nvPr>
            <p:ph type="title"/>
          </p:nvPr>
        </p:nvSpPr>
        <p:spPr>
          <a:xfrm>
            <a:off x="681491" y="2403566"/>
            <a:ext cx="5437189" cy="11319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22121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Issues &amp; Objectives - Member-level"/>
          <p:cNvSpPr txBox="1">
            <a:spLocks noGrp="1"/>
          </p:cNvSpPr>
          <p:nvPr>
            <p:ph type="title"/>
          </p:nvPr>
        </p:nvSpPr>
        <p:spPr>
          <a:xfrm>
            <a:off x="362148" y="542315"/>
            <a:ext cx="11467704" cy="85632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Challenges </a:t>
            </a:r>
            <a:r>
              <a:rPr dirty="0" smtClean="0"/>
              <a:t>- </a:t>
            </a:r>
            <a:r>
              <a:rPr dirty="0"/>
              <a:t>Member-level</a:t>
            </a:r>
          </a:p>
        </p:txBody>
      </p:sp>
      <p:sp>
        <p:nvSpPr>
          <p:cNvPr id="363" name="Difficulty…"/>
          <p:cNvSpPr txBox="1">
            <a:spLocks noGrp="1"/>
          </p:cNvSpPr>
          <p:nvPr>
            <p:ph type="body" sz="quarter" idx="1"/>
          </p:nvPr>
        </p:nvSpPr>
        <p:spPr>
          <a:xfrm>
            <a:off x="174171" y="1398635"/>
            <a:ext cx="5921829" cy="429167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/>
          <a:p>
            <a:pPr>
              <a:defRPr b="1"/>
            </a:pPr>
            <a:r>
              <a:rPr dirty="0" smtClean="0"/>
              <a:t>Difficulty</a:t>
            </a:r>
            <a:endParaRPr dirty="0"/>
          </a:p>
          <a:p>
            <a:pPr marL="200526" indent="-200526">
              <a:buSzPct val="100000"/>
              <a:buChar char="•"/>
            </a:pPr>
            <a:r>
              <a:rPr lang="en-US" dirty="0"/>
              <a:t>Steep Learning Curve for New Technologies</a:t>
            </a:r>
            <a:endParaRPr dirty="0"/>
          </a:p>
          <a:p>
            <a:pPr marL="200526" indent="-200526">
              <a:buSzPct val="100000"/>
              <a:buChar char="•"/>
            </a:pPr>
            <a:endParaRPr lang="en-US" dirty="0" smtClean="0"/>
          </a:p>
          <a:p>
            <a:pPr marL="200526" indent="-200526">
              <a:buSzPct val="100000"/>
              <a:buChar char="•"/>
            </a:pPr>
            <a:r>
              <a:rPr lang="en-US" dirty="0"/>
              <a:t>Normalizing Complex Text </a:t>
            </a:r>
            <a:r>
              <a:rPr lang="en-US" dirty="0" smtClean="0"/>
              <a:t>Fields with Unusual and Funny Characters</a:t>
            </a:r>
          </a:p>
          <a:p>
            <a:pPr marL="200526" indent="-200526">
              <a:buSzPct val="100000"/>
              <a:buChar char="•"/>
            </a:pPr>
            <a:endParaRPr lang="en-US" dirty="0" smtClean="0"/>
          </a:p>
          <a:p>
            <a:pPr marL="200526" indent="-200526">
              <a:buSzPct val="100000"/>
              <a:buChar char="•"/>
            </a:pPr>
            <a:r>
              <a:rPr lang="en-US" dirty="0" smtClean="0"/>
              <a:t>Diagnose </a:t>
            </a:r>
            <a:r>
              <a:rPr lang="en-US" dirty="0"/>
              <a:t>issues during Tableau Prep </a:t>
            </a:r>
            <a:r>
              <a:rPr lang="en-US" dirty="0" smtClean="0"/>
              <a:t>flows, </a:t>
            </a:r>
            <a:r>
              <a:rPr lang="en-US" dirty="0" err="1" smtClean="0"/>
              <a:t>PySpark</a:t>
            </a:r>
            <a:r>
              <a:rPr lang="en-US" dirty="0" smtClean="0"/>
              <a:t> </a:t>
            </a:r>
            <a:r>
              <a:rPr lang="en-US" dirty="0"/>
              <a:t>job runs, SQL </a:t>
            </a:r>
            <a:r>
              <a:rPr lang="en-US" dirty="0" smtClean="0"/>
              <a:t>ingestion</a:t>
            </a:r>
            <a:r>
              <a:rPr lang="en-US" dirty="0"/>
              <a:t> </a:t>
            </a:r>
            <a:r>
              <a:rPr lang="en-US" dirty="0" smtClean="0"/>
              <a:t>due </a:t>
            </a:r>
            <a:r>
              <a:rPr lang="en-US" dirty="0"/>
              <a:t>to </a:t>
            </a:r>
            <a:r>
              <a:rPr lang="en-US" dirty="0" smtClean="0"/>
              <a:t>complex error </a:t>
            </a:r>
            <a:r>
              <a:rPr lang="en-US" dirty="0"/>
              <a:t>messages</a:t>
            </a:r>
            <a:endParaRPr dirty="0"/>
          </a:p>
        </p:txBody>
      </p:sp>
      <p:sp>
        <p:nvSpPr>
          <p:cNvPr id="36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855429" y="1539971"/>
            <a:ext cx="6336571" cy="42916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>
            <a:normAutofit lnSpcReduction="10000"/>
          </a:bodyPr>
          <a:lstStyle/>
          <a:p>
            <a:pPr marL="0" indent="0">
              <a:buSzTx/>
              <a:buFontTx/>
              <a:buNone/>
              <a:defRPr b="1"/>
            </a:pPr>
            <a:r>
              <a:rPr dirty="0"/>
              <a:t>Overcome</a:t>
            </a:r>
          </a:p>
          <a:p>
            <a:pPr marL="200526" indent="-200526">
              <a:buFontTx/>
            </a:pPr>
            <a:r>
              <a:rPr lang="en-US" dirty="0" smtClean="0"/>
              <a:t>Intensive r</a:t>
            </a:r>
            <a:r>
              <a:rPr dirty="0" smtClean="0"/>
              <a:t>esearch</a:t>
            </a:r>
            <a:r>
              <a:rPr lang="en-US" dirty="0"/>
              <a:t>, </a:t>
            </a:r>
            <a:r>
              <a:rPr lang="en-US" dirty="0" smtClean="0"/>
              <a:t>stay focused </a:t>
            </a:r>
            <a:r>
              <a:rPr lang="en-US" dirty="0"/>
              <a:t>and knowledge sharing</a:t>
            </a:r>
            <a:endParaRPr dirty="0"/>
          </a:p>
          <a:p>
            <a:pPr marL="200526" indent="-200526">
              <a:buFontTx/>
            </a:pPr>
            <a:r>
              <a:rPr lang="en-US" dirty="0"/>
              <a:t>Use </a:t>
            </a:r>
            <a:r>
              <a:rPr lang="en-US" dirty="0" smtClean="0"/>
              <a:t>Tableau Prep Builder and </a:t>
            </a:r>
            <a:r>
              <a:rPr lang="en-US" dirty="0" err="1" smtClean="0"/>
              <a:t>PySpark’s</a:t>
            </a:r>
            <a:r>
              <a:rPr lang="en-US" dirty="0" smtClean="0"/>
              <a:t> </a:t>
            </a:r>
            <a:r>
              <a:rPr lang="en-US" dirty="0"/>
              <a:t>Unicode normalization for cleaning, and create reusable cleaning </a:t>
            </a:r>
            <a:r>
              <a:rPr lang="en-US" dirty="0" smtClean="0"/>
              <a:t>scripts and processes</a:t>
            </a:r>
            <a:endParaRPr dirty="0"/>
          </a:p>
          <a:p>
            <a:pPr marL="200526" indent="-200526">
              <a:buFontTx/>
            </a:pPr>
            <a:r>
              <a:rPr lang="en-US" dirty="0" smtClean="0"/>
              <a:t>Intensive investigation and research, break down into smaller segments, narrow down and test </a:t>
            </a:r>
            <a:r>
              <a:rPr lang="en-US" dirty="0"/>
              <a:t>Incrementally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84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6" name="Title 14"/>
          <p:cNvSpPr txBox="1">
            <a:spLocks noGrp="1"/>
          </p:cNvSpPr>
          <p:nvPr>
            <p:ph type="title"/>
          </p:nvPr>
        </p:nvSpPr>
        <p:spPr>
          <a:xfrm>
            <a:off x="327461" y="2401367"/>
            <a:ext cx="9621403" cy="1230335"/>
          </a:xfrm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3DFloatVTI">
  <a:themeElements>
    <a:clrScheme name="3DFloa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00FF"/>
      </a:hlink>
      <a:folHlink>
        <a:srgbClr val="FF00FF"/>
      </a:folHlink>
    </a:clrScheme>
    <a:fontScheme name="3DFloa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DFloa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973</TotalTime>
  <Words>2429</Words>
  <Application>Microsoft Office PowerPoint</Application>
  <PresentationFormat>Widescreen</PresentationFormat>
  <Paragraphs>338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Gill Sans MT</vt:lpstr>
      <vt:lpstr>Trebuchet MS</vt:lpstr>
      <vt:lpstr>Tw Cen MT</vt:lpstr>
      <vt:lpstr>Circuit</vt:lpstr>
      <vt:lpstr>Final Project  Brazil Olist Ecommerce  </vt:lpstr>
      <vt:lpstr>Agenda</vt:lpstr>
      <vt:lpstr>Introduction</vt:lpstr>
      <vt:lpstr>Introduction</vt:lpstr>
      <vt:lpstr>Problem Statement  and  Objectives</vt:lpstr>
      <vt:lpstr>Objectives</vt:lpstr>
      <vt:lpstr>Challenges</vt:lpstr>
      <vt:lpstr>Challenges - Member-level</vt:lpstr>
      <vt:lpstr>Python Modules</vt:lpstr>
      <vt:lpstr>Python Modules</vt:lpstr>
      <vt:lpstr>methodology  and Process Flow</vt:lpstr>
      <vt:lpstr>methodology and Process Flow</vt:lpstr>
      <vt:lpstr>Data  Understanding</vt:lpstr>
      <vt:lpstr>Data source Files (Kaggle website)</vt:lpstr>
      <vt:lpstr>Entity Relationship Diagram</vt:lpstr>
      <vt:lpstr>(ET)L Process using Tableau prep builder</vt:lpstr>
      <vt:lpstr>(ET)L using tableau prep builder</vt:lpstr>
      <vt:lpstr>(ET)L using tableau prep builder</vt:lpstr>
      <vt:lpstr>Tabpy in tableau prep builder</vt:lpstr>
      <vt:lpstr>Tabpy in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workflows in databricks community on cloud</vt:lpstr>
      <vt:lpstr>Workflows in databricks community on cloud</vt:lpstr>
      <vt:lpstr>Workflows in databricks community on cloud</vt:lpstr>
      <vt:lpstr>Data verification of data loaded into azure sql db  and  queried by power bi</vt:lpstr>
      <vt:lpstr>Row count tally for source files and all tables from Azure SQL DB and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Artificial intelligence using  mllib (machine learning library) in databricks community on cloud</vt:lpstr>
      <vt:lpstr>Pyspark Machine Learning Library (mllib) in databricks</vt:lpstr>
      <vt:lpstr>supervised learning – linear regression model</vt:lpstr>
      <vt:lpstr>supervised learning – decision tree model</vt:lpstr>
      <vt:lpstr>Deep learning – recurrent neural network (rnn) model</vt:lpstr>
      <vt:lpstr>unsupervised learning – k means clustering model</vt:lpstr>
      <vt:lpstr>Business intelligence using  power bi</vt:lpstr>
      <vt:lpstr>Dashboard 1 (Review scores)</vt:lpstr>
      <vt:lpstr>Dashboard 2 (review scores vs product category names) </vt:lpstr>
      <vt:lpstr>Dashboard 3 (review scores by geolocation distribution)</vt:lpstr>
      <vt:lpstr>Analyzed Result</vt:lpstr>
      <vt:lpstr>Analyzed Result</vt:lpstr>
      <vt:lpstr>Conclusion</vt:lpstr>
      <vt:lpstr>Conclusion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Project Singapore  Housing Affordability</dc:title>
  <dc:creator>David Ching</dc:creator>
  <cp:lastModifiedBy>Microsoft account</cp:lastModifiedBy>
  <cp:revision>305</cp:revision>
  <dcterms:modified xsi:type="dcterms:W3CDTF">2025-05-16T06:15:35Z</dcterms:modified>
</cp:coreProperties>
</file>